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6" r:id="rId12"/>
    <p:sldId id="267" r:id="rId13"/>
  </p:sldIdLst>
  <p:sldSz cx="9753600" cy="7315200"/>
  <p:notesSz cx="6858000" cy="9144000"/>
  <p:embeddedFontLst>
    <p:embeddedFont>
      <p:font typeface="Ruda" panose="02000000000000000000" pitchFamily="2" charset="0"/>
      <p:regular r:id="rId14"/>
    </p:embeddedFont>
    <p:embeddedFont>
      <p:font typeface="VeryBerry" pitchFamily="2" charset="77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5" autoAdjust="0"/>
  </p:normalViewPr>
  <p:slideViewPr>
    <p:cSldViewPr>
      <p:cViewPr varScale="1">
        <p:scale>
          <a:sx n="101" d="100"/>
          <a:sy n="101" d="100"/>
        </p:scale>
        <p:origin x="17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1020" y="3504349"/>
            <a:ext cx="4950792" cy="2006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78"/>
              </a:lnSpc>
            </a:pPr>
            <a:r>
              <a:rPr lang="en-US" sz="8420">
                <a:solidFill>
                  <a:srgbClr val="FFFFFF"/>
                </a:solidFill>
                <a:latin typeface="VeryBerry"/>
                <a:ea typeface="VeryBerry"/>
                <a:cs typeface="VeryBerry"/>
                <a:sym typeface="VeryBerry"/>
              </a:rPr>
              <a:t>Alexander Calder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1020" y="5976895"/>
            <a:ext cx="4272515" cy="780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6"/>
              </a:lnSpc>
              <a:spcBef>
                <a:spcPct val="0"/>
              </a:spcBef>
            </a:pPr>
            <a:r>
              <a:rPr lang="en-US" sz="2282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Een kunstles over balans, kleur en beweging</a:t>
            </a:r>
          </a:p>
        </p:txBody>
      </p:sp>
      <p:sp>
        <p:nvSpPr>
          <p:cNvPr id="4" name="Freeform 4"/>
          <p:cNvSpPr/>
          <p:nvPr/>
        </p:nvSpPr>
        <p:spPr>
          <a:xfrm>
            <a:off x="5815632" y="-80458"/>
            <a:ext cx="4118538" cy="7395658"/>
          </a:xfrm>
          <a:custGeom>
            <a:avLst/>
            <a:gdLst/>
            <a:ahLst/>
            <a:cxnLst/>
            <a:rect l="l" t="t" r="r" b="b"/>
            <a:pathLst>
              <a:path w="4118538" h="7395658">
                <a:moveTo>
                  <a:pt x="0" y="0"/>
                </a:moveTo>
                <a:lnTo>
                  <a:pt x="4118538" y="0"/>
                </a:lnTo>
                <a:lnTo>
                  <a:pt x="4118538" y="7395658"/>
                </a:lnTo>
                <a:lnTo>
                  <a:pt x="0" y="7395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502" t="-2241" r="-789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1020" y="2381235"/>
            <a:ext cx="4272515" cy="380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6"/>
              </a:lnSpc>
              <a:spcBef>
                <a:spcPct val="0"/>
              </a:spcBef>
            </a:pPr>
            <a:r>
              <a:rPr lang="en-US" sz="2282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Beweeglijke kunst met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815632" y="37440"/>
            <a:ext cx="3937968" cy="7277760"/>
            <a:chOff x="0" y="0"/>
            <a:chExt cx="5250625" cy="970368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35584" r="10924"/>
            <a:stretch>
              <a:fillRect/>
            </a:stretch>
          </p:blipFill>
          <p:spPr>
            <a:xfrm>
              <a:off x="0" y="0"/>
              <a:ext cx="5250625" cy="97036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731520"/>
            <a:ext cx="3389328" cy="5852160"/>
            <a:chOff x="0" y="0"/>
            <a:chExt cx="738416" cy="1274980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738416" cy="1274980"/>
            </a:xfrm>
            <a:custGeom>
              <a:avLst/>
              <a:gdLst/>
              <a:ahLst/>
              <a:cxnLst/>
              <a:rect l="l" t="t" r="r" b="b"/>
              <a:pathLst>
                <a:path w="738416" h="1274980">
                  <a:moveTo>
                    <a:pt x="738416" y="0"/>
                  </a:moveTo>
                  <a:lnTo>
                    <a:pt x="0" y="0"/>
                  </a:lnTo>
                  <a:lnTo>
                    <a:pt x="0" y="1274980"/>
                  </a:lnTo>
                  <a:lnTo>
                    <a:pt x="738416" y="1274980"/>
                  </a:lnTo>
                  <a:close/>
                </a:path>
              </a:pathLst>
            </a:custGeom>
            <a:blipFill>
              <a:blip r:embed="rId2"/>
              <a:stretch>
                <a:fillRect r="-37268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-1451549">
            <a:off x="-489848" y="1560663"/>
            <a:ext cx="1787578" cy="1202553"/>
          </a:xfrm>
          <a:custGeom>
            <a:avLst/>
            <a:gdLst/>
            <a:ahLst/>
            <a:cxnLst/>
            <a:rect l="l" t="t" r="r" b="b"/>
            <a:pathLst>
              <a:path w="1787578" h="1202553">
                <a:moveTo>
                  <a:pt x="0" y="0"/>
                </a:moveTo>
                <a:lnTo>
                  <a:pt x="1787579" y="0"/>
                </a:lnTo>
                <a:lnTo>
                  <a:pt x="1787579" y="1202552"/>
                </a:lnTo>
                <a:lnTo>
                  <a:pt x="0" y="12025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876800" y="2056373"/>
            <a:ext cx="4145280" cy="3202455"/>
            <a:chOff x="0" y="0"/>
            <a:chExt cx="5527040" cy="4269939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5527040" cy="732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99"/>
                </a:lnSpc>
              </a:pPr>
              <a:r>
                <a:rPr lang="en-US" sz="3999">
                  <a:solidFill>
                    <a:srgbClr val="004AAD"/>
                  </a:solidFill>
                  <a:latin typeface="VeryBerry"/>
                  <a:ea typeface="VeryBerry"/>
                  <a:cs typeface="VeryBerry"/>
                  <a:sym typeface="VeryBerry"/>
                </a:rPr>
                <a:t>Experimenteren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415614"/>
              <a:ext cx="5527040" cy="2854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l">
                <a:lnSpc>
                  <a:spcPts val="2400"/>
                </a:lnSpc>
                <a:buFont typeface="Arial"/>
                <a:buChar char="•"/>
              </a:pPr>
              <a:r>
                <a:rPr lang="en-US" sz="200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Probeer dingen in evenwicht te brengen</a:t>
              </a:r>
            </a:p>
            <a:p>
              <a:pPr marL="431801" lvl="1" indent="-215900" algn="l">
                <a:lnSpc>
                  <a:spcPts val="2400"/>
                </a:lnSpc>
                <a:buFont typeface="Arial"/>
                <a:buChar char="•"/>
              </a:pPr>
              <a:r>
                <a:rPr lang="en-US" sz="200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Wat gebeurt er als je iets verplaatst?</a:t>
              </a:r>
            </a:p>
            <a:p>
              <a:pPr marL="431801" lvl="1" indent="-215900" algn="l">
                <a:lnSpc>
                  <a:spcPts val="2400"/>
                </a:lnSpc>
                <a:buFont typeface="Arial"/>
                <a:buChar char="•"/>
              </a:pPr>
              <a:r>
                <a:rPr lang="en-US" sz="200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Voel hoe gewicht en zwaartepunt werken</a:t>
              </a:r>
            </a:p>
            <a:p>
              <a:pPr algn="l">
                <a:lnSpc>
                  <a:spcPts val="2400"/>
                </a:lnSpc>
              </a:pPr>
              <a:endParaRPr lang="en-US" sz="2000">
                <a:solidFill>
                  <a:srgbClr val="004AAD"/>
                </a:solidFill>
                <a:latin typeface="Ruda"/>
                <a:ea typeface="Ruda"/>
                <a:cs typeface="Ruda"/>
                <a:sym typeface="Rud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731520"/>
            <a:ext cx="3389328" cy="5852160"/>
            <a:chOff x="0" y="0"/>
            <a:chExt cx="738416" cy="1274980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738416" cy="1274980"/>
            </a:xfrm>
            <a:custGeom>
              <a:avLst/>
              <a:gdLst/>
              <a:ahLst/>
              <a:cxnLst/>
              <a:rect l="l" t="t" r="r" b="b"/>
              <a:pathLst>
                <a:path w="738416" h="1274980">
                  <a:moveTo>
                    <a:pt x="738416" y="0"/>
                  </a:moveTo>
                  <a:lnTo>
                    <a:pt x="0" y="0"/>
                  </a:lnTo>
                  <a:lnTo>
                    <a:pt x="0" y="1274980"/>
                  </a:lnTo>
                  <a:lnTo>
                    <a:pt x="738416" y="1274980"/>
                  </a:lnTo>
                  <a:close/>
                </a:path>
              </a:pathLst>
            </a:custGeom>
            <a:blipFill>
              <a:blip r:embed="rId2"/>
              <a:stretch>
                <a:fillRect l="-12590" r="-12590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-1451549">
            <a:off x="-489848" y="1560663"/>
            <a:ext cx="1787578" cy="1202553"/>
          </a:xfrm>
          <a:custGeom>
            <a:avLst/>
            <a:gdLst/>
            <a:ahLst/>
            <a:cxnLst/>
            <a:rect l="l" t="t" r="r" b="b"/>
            <a:pathLst>
              <a:path w="1787578" h="1202553">
                <a:moveTo>
                  <a:pt x="0" y="0"/>
                </a:moveTo>
                <a:lnTo>
                  <a:pt x="1787579" y="0"/>
                </a:lnTo>
                <a:lnTo>
                  <a:pt x="1787579" y="1202552"/>
                </a:lnTo>
                <a:lnTo>
                  <a:pt x="0" y="12025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876800" y="2361173"/>
            <a:ext cx="4145280" cy="2592855"/>
            <a:chOff x="0" y="0"/>
            <a:chExt cx="5527040" cy="3457139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5527040" cy="732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99"/>
                </a:lnSpc>
              </a:pPr>
              <a:r>
                <a:rPr lang="en-US" sz="3999">
                  <a:solidFill>
                    <a:srgbClr val="004AAD"/>
                  </a:solidFill>
                  <a:latin typeface="VeryBerry"/>
                  <a:ea typeface="VeryBerry"/>
                  <a:cs typeface="VeryBerry"/>
                  <a:sym typeface="VeryBerry"/>
                </a:rPr>
                <a:t>Creëren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415614"/>
              <a:ext cx="5527040" cy="204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l">
                <a:lnSpc>
                  <a:spcPts val="2400"/>
                </a:lnSpc>
                <a:buFont typeface="Arial"/>
                <a:buChar char="•"/>
              </a:pPr>
              <a:r>
                <a:rPr lang="en-US" sz="200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Kies vormen en kleuren</a:t>
              </a:r>
            </a:p>
            <a:p>
              <a:pPr marL="431801" lvl="1" indent="-215900" algn="l">
                <a:lnSpc>
                  <a:spcPts val="2400"/>
                </a:lnSpc>
                <a:buFont typeface="Arial"/>
                <a:buChar char="•"/>
              </a:pPr>
              <a:r>
                <a:rPr lang="en-US" sz="200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Denk na over waar je ze hangt</a:t>
              </a:r>
            </a:p>
            <a:p>
              <a:pPr marL="431801" lvl="1" indent="-215900" algn="l">
                <a:lnSpc>
                  <a:spcPts val="2400"/>
                </a:lnSpc>
                <a:buFont typeface="Arial"/>
                <a:buChar char="•"/>
              </a:pPr>
              <a:r>
                <a:rPr lang="en-US" sz="200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Zorg voor evenwicht</a:t>
              </a:r>
            </a:p>
            <a:p>
              <a:pPr marL="431801" lvl="1" indent="-215900" algn="l">
                <a:lnSpc>
                  <a:spcPts val="2400"/>
                </a:lnSpc>
                <a:buFont typeface="Arial"/>
                <a:buChar char="•"/>
              </a:pPr>
              <a:r>
                <a:rPr lang="en-US" sz="200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Laat je mobiel bewegen!</a:t>
              </a:r>
            </a:p>
            <a:p>
              <a:pPr algn="l">
                <a:lnSpc>
                  <a:spcPts val="2400"/>
                </a:lnSpc>
              </a:pPr>
              <a:endParaRPr lang="en-US" sz="2000">
                <a:solidFill>
                  <a:srgbClr val="004AAD"/>
                </a:solidFill>
                <a:latin typeface="Ruda"/>
                <a:ea typeface="Ruda"/>
                <a:cs typeface="Ruda"/>
                <a:sym typeface="Rud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731520"/>
            <a:ext cx="3389328" cy="5852160"/>
            <a:chOff x="0" y="0"/>
            <a:chExt cx="738416" cy="1274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8416" cy="1274980"/>
            </a:xfrm>
            <a:custGeom>
              <a:avLst/>
              <a:gdLst/>
              <a:ahLst/>
              <a:cxnLst/>
              <a:rect l="l" t="t" r="r" b="b"/>
              <a:pathLst>
                <a:path w="738416" h="1274980">
                  <a:moveTo>
                    <a:pt x="0" y="0"/>
                  </a:moveTo>
                  <a:lnTo>
                    <a:pt x="738416" y="0"/>
                  </a:lnTo>
                  <a:lnTo>
                    <a:pt x="738416" y="1274980"/>
                  </a:lnTo>
                  <a:lnTo>
                    <a:pt x="0" y="1274980"/>
                  </a:lnTo>
                  <a:close/>
                </a:path>
              </a:pathLst>
            </a:custGeom>
            <a:blipFill>
              <a:blip r:embed="rId2"/>
              <a:stretch>
                <a:fillRect l="-14397" r="-13434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-1451549">
            <a:off x="-489848" y="1560663"/>
            <a:ext cx="1787578" cy="1202553"/>
          </a:xfrm>
          <a:custGeom>
            <a:avLst/>
            <a:gdLst/>
            <a:ahLst/>
            <a:cxnLst/>
            <a:rect l="l" t="t" r="r" b="b"/>
            <a:pathLst>
              <a:path w="1787578" h="1202553">
                <a:moveTo>
                  <a:pt x="0" y="0"/>
                </a:moveTo>
                <a:lnTo>
                  <a:pt x="1787579" y="0"/>
                </a:lnTo>
                <a:lnTo>
                  <a:pt x="1787579" y="1202552"/>
                </a:lnTo>
                <a:lnTo>
                  <a:pt x="0" y="12025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876800" y="1751573"/>
            <a:ext cx="4145280" cy="3812055"/>
            <a:chOff x="0" y="0"/>
            <a:chExt cx="5527040" cy="5082739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5527040" cy="732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99"/>
                </a:lnSpc>
              </a:pPr>
              <a:r>
                <a:rPr lang="en-US" sz="3999">
                  <a:solidFill>
                    <a:srgbClr val="004AAD"/>
                  </a:solidFill>
                  <a:latin typeface="VeryBerry"/>
                  <a:ea typeface="VeryBerry"/>
                  <a:cs typeface="VeryBerry"/>
                  <a:sym typeface="VeryBerry"/>
                </a:rPr>
                <a:t>Evalueren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415614"/>
              <a:ext cx="5527040" cy="3667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l">
                <a:lnSpc>
                  <a:spcPts val="2400"/>
                </a:lnSpc>
                <a:buFont typeface="Arial"/>
                <a:buChar char="•"/>
              </a:pPr>
              <a:r>
                <a:rPr lang="en-US" sz="200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Is je mobiel in balans?</a:t>
              </a:r>
            </a:p>
            <a:p>
              <a:pPr marL="431801" lvl="1" indent="-215900" algn="l">
                <a:lnSpc>
                  <a:spcPts val="2400"/>
                </a:lnSpc>
                <a:buFont typeface="Arial"/>
                <a:buChar char="•"/>
              </a:pPr>
              <a:r>
                <a:rPr lang="en-US" sz="200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Beweegt het mooi?</a:t>
              </a:r>
            </a:p>
            <a:p>
              <a:pPr marL="431801" lvl="1" indent="-215900" algn="l">
                <a:lnSpc>
                  <a:spcPts val="2400"/>
                </a:lnSpc>
                <a:buFont typeface="Arial"/>
                <a:buChar char="•"/>
              </a:pPr>
              <a:r>
                <a:rPr lang="en-US" sz="200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Passen de kleuren en vormen goed samen?</a:t>
              </a:r>
            </a:p>
            <a:p>
              <a:pPr algn="l">
                <a:lnSpc>
                  <a:spcPts val="2400"/>
                </a:lnSpc>
              </a:pPr>
              <a:endParaRPr lang="en-US" sz="2000">
                <a:solidFill>
                  <a:srgbClr val="004AAD"/>
                </a:solidFill>
                <a:latin typeface="Ruda"/>
                <a:ea typeface="Ruda"/>
                <a:cs typeface="Ruda"/>
                <a:sym typeface="Ruda"/>
              </a:endParaRPr>
            </a:p>
            <a:p>
              <a:pPr marL="431801" lvl="1" indent="-215900" algn="l">
                <a:lnSpc>
                  <a:spcPts val="2400"/>
                </a:lnSpc>
                <a:buFont typeface="Arial"/>
                <a:buChar char="•"/>
              </a:pPr>
              <a:r>
                <a:rPr lang="en-US" sz="200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Wat werkte goed?</a:t>
              </a:r>
            </a:p>
            <a:p>
              <a:pPr marL="431801" lvl="1" indent="-215900" algn="l">
                <a:lnSpc>
                  <a:spcPts val="2400"/>
                </a:lnSpc>
                <a:buFont typeface="Arial"/>
                <a:buChar char="•"/>
              </a:pPr>
              <a:r>
                <a:rPr lang="en-US" sz="200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Creatieve keuzes?</a:t>
              </a:r>
            </a:p>
            <a:p>
              <a:pPr marL="431801" lvl="1" indent="-215900" algn="l">
                <a:lnSpc>
                  <a:spcPts val="2400"/>
                </a:lnSpc>
                <a:buFont typeface="Arial"/>
                <a:buChar char="•"/>
              </a:pPr>
              <a:r>
                <a:rPr lang="en-US" sz="200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Technisch inzicht?</a:t>
              </a:r>
            </a:p>
            <a:p>
              <a:pPr algn="l">
                <a:lnSpc>
                  <a:spcPts val="2400"/>
                </a:lnSpc>
              </a:pPr>
              <a:endParaRPr lang="en-US" sz="2000">
                <a:solidFill>
                  <a:srgbClr val="004AAD"/>
                </a:solidFill>
                <a:latin typeface="Ruda"/>
                <a:ea typeface="Ruda"/>
                <a:cs typeface="Ruda"/>
                <a:sym typeface="Rud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9096" y="1533985"/>
            <a:ext cx="3982984" cy="4209791"/>
            <a:chOff x="0" y="0"/>
            <a:chExt cx="5310645" cy="5613054"/>
          </a:xfrm>
        </p:grpSpPr>
        <p:sp>
          <p:nvSpPr>
            <p:cNvPr id="3" name="TextBox 3"/>
            <p:cNvSpPr txBox="1"/>
            <p:nvPr/>
          </p:nvSpPr>
          <p:spPr>
            <a:xfrm>
              <a:off x="0" y="76200"/>
              <a:ext cx="5310645" cy="1405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99"/>
                </a:lnSpc>
              </a:pPr>
              <a:r>
                <a:rPr lang="en-US" sz="3999">
                  <a:solidFill>
                    <a:srgbClr val="004AAD"/>
                  </a:solidFill>
                  <a:latin typeface="VeryBerry"/>
                  <a:ea typeface="VeryBerry"/>
                  <a:cs typeface="VeryBerry"/>
                  <a:sym typeface="VeryBerry"/>
                </a:rPr>
                <a:t>Alexander Calder</a:t>
              </a:r>
            </a:p>
            <a:p>
              <a:pPr algn="l">
                <a:lnSpc>
                  <a:spcPts val="3999"/>
                </a:lnSpc>
              </a:pPr>
              <a:r>
                <a:rPr lang="en-US" sz="3999">
                  <a:solidFill>
                    <a:srgbClr val="004AAD"/>
                  </a:solidFill>
                  <a:latin typeface="VeryBerry"/>
                  <a:ea typeface="VeryBerry"/>
                  <a:cs typeface="VeryBerry"/>
                  <a:sym typeface="VeryBerry"/>
                </a:rPr>
                <a:t>(1898–1976)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690448"/>
              <a:ext cx="5310645" cy="3922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Amerikaanse beeldhouwer</a:t>
              </a:r>
            </a:p>
            <a:p>
              <a:pPr marL="453390" lvl="1" indent="-226695" algn="l">
                <a:lnSpc>
                  <a:spcPts val="294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0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Beroemd om zijn mobielen – bewegende kunst</a:t>
              </a:r>
            </a:p>
            <a:p>
              <a:pPr marL="453390" lvl="1" indent="-226695" algn="l">
                <a:lnSpc>
                  <a:spcPts val="294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0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Werkte met draad, metaal, kleur</a:t>
              </a:r>
            </a:p>
            <a:p>
              <a:pPr marL="453390" lvl="1" indent="-226695" algn="l">
                <a:lnSpc>
                  <a:spcPts val="294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0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Kunst die beweegt, zweeft en in balans is</a:t>
              </a:r>
            </a:p>
            <a:p>
              <a:pPr algn="l">
                <a:lnSpc>
                  <a:spcPts val="2940"/>
                </a:lnSpc>
                <a:spcBef>
                  <a:spcPct val="0"/>
                </a:spcBef>
              </a:pPr>
              <a:endParaRPr lang="en-US" sz="2100">
                <a:solidFill>
                  <a:srgbClr val="004AAD"/>
                </a:solidFill>
                <a:latin typeface="Ruda"/>
                <a:ea typeface="Ruda"/>
                <a:cs typeface="Ruda"/>
                <a:sym typeface="Ruda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4218597" cy="7277760"/>
            <a:chOff x="0" y="0"/>
            <a:chExt cx="5624796" cy="970368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0543" r="10543"/>
            <a:stretch>
              <a:fillRect/>
            </a:stretch>
          </p:blipFill>
          <p:spPr>
            <a:xfrm>
              <a:off x="0" y="0"/>
              <a:ext cx="5624796" cy="9703680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>
            <a:off x="2716107" y="6465075"/>
            <a:ext cx="2508225" cy="953126"/>
          </a:xfrm>
          <a:custGeom>
            <a:avLst/>
            <a:gdLst/>
            <a:ahLst/>
            <a:cxnLst/>
            <a:rect l="l" t="t" r="r" b="b"/>
            <a:pathLst>
              <a:path w="2508225" h="953126">
                <a:moveTo>
                  <a:pt x="0" y="0"/>
                </a:moveTo>
                <a:lnTo>
                  <a:pt x="2508225" y="0"/>
                </a:lnTo>
                <a:lnTo>
                  <a:pt x="2508225" y="953126"/>
                </a:lnTo>
                <a:lnTo>
                  <a:pt x="0" y="9531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7636" y="1895949"/>
            <a:ext cx="3874444" cy="3523301"/>
            <a:chOff x="0" y="0"/>
            <a:chExt cx="5165926" cy="4697735"/>
          </a:xfrm>
        </p:grpSpPr>
        <p:sp>
          <p:nvSpPr>
            <p:cNvPr id="3" name="TextBox 3"/>
            <p:cNvSpPr txBox="1"/>
            <p:nvPr/>
          </p:nvSpPr>
          <p:spPr>
            <a:xfrm>
              <a:off x="0" y="76200"/>
              <a:ext cx="5165926" cy="732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99"/>
                </a:lnSpc>
              </a:pPr>
              <a:r>
                <a:rPr lang="en-US" sz="3999">
                  <a:solidFill>
                    <a:srgbClr val="004AAD"/>
                  </a:solidFill>
                  <a:latin typeface="VeryBerry"/>
                  <a:ea typeface="VeryBerry"/>
                  <a:cs typeface="VeryBerry"/>
                  <a:sym typeface="VeryBerry"/>
                </a:rPr>
                <a:t>Wat is een mobiel?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26215"/>
              <a:ext cx="5165926" cy="3271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00888" lvl="1" indent="-250444" algn="l">
                <a:lnSpc>
                  <a:spcPts val="2784"/>
                </a:lnSpc>
                <a:buFont typeface="Arial"/>
                <a:buChar char="•"/>
              </a:pPr>
              <a:r>
                <a:rPr lang="en-US" sz="232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Een mobiel is een kunstwerk dat beweegt</a:t>
              </a:r>
            </a:p>
            <a:p>
              <a:pPr marL="500888" lvl="1" indent="-250444" algn="l">
                <a:lnSpc>
                  <a:spcPts val="2784"/>
                </a:lnSpc>
                <a:buFont typeface="Arial"/>
                <a:buChar char="•"/>
              </a:pPr>
              <a:r>
                <a:rPr lang="en-US" sz="232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Het hangt aan het plafond en beweegt door lucht of aanraking</a:t>
              </a:r>
            </a:p>
            <a:p>
              <a:pPr marL="500888" lvl="1" indent="-250444" algn="l">
                <a:lnSpc>
                  <a:spcPts val="2784"/>
                </a:lnSpc>
                <a:buFont typeface="Arial"/>
                <a:buChar char="•"/>
              </a:pPr>
              <a:r>
                <a:rPr lang="en-US" sz="2320">
                  <a:solidFill>
                    <a:srgbClr val="004AAD"/>
                  </a:solidFill>
                  <a:latin typeface="Ruda"/>
                  <a:ea typeface="Ruda"/>
                  <a:cs typeface="Ruda"/>
                  <a:sym typeface="Ruda"/>
                </a:rPr>
                <a:t>Alles draait om evenwicht en gewicht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1520" y="731520"/>
            <a:ext cx="3673307" cy="5852160"/>
            <a:chOff x="0" y="0"/>
            <a:chExt cx="4897743" cy="780288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18333" b="18333"/>
            <a:stretch>
              <a:fillRect/>
            </a:stretch>
          </p:blipFill>
          <p:spPr>
            <a:xfrm>
              <a:off x="0" y="0"/>
              <a:ext cx="4897743" cy="379984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662" b="662"/>
            <a:stretch>
              <a:fillRect/>
            </a:stretch>
          </p:blipFill>
          <p:spPr>
            <a:xfrm>
              <a:off x="0" y="4003040"/>
              <a:ext cx="4897743" cy="3799840"/>
            </a:xfrm>
            <a:prstGeom prst="rect">
              <a:avLst/>
            </a:prstGeom>
          </p:spPr>
        </p:pic>
      </p:grpSp>
      <p:sp>
        <p:nvSpPr>
          <p:cNvPr id="8" name="Freeform 8"/>
          <p:cNvSpPr/>
          <p:nvPr/>
        </p:nvSpPr>
        <p:spPr>
          <a:xfrm>
            <a:off x="-453875" y="1362459"/>
            <a:ext cx="1700963" cy="1391697"/>
          </a:xfrm>
          <a:custGeom>
            <a:avLst/>
            <a:gdLst/>
            <a:ahLst/>
            <a:cxnLst/>
            <a:rect l="l" t="t" r="r" b="b"/>
            <a:pathLst>
              <a:path w="1700963" h="1391697">
                <a:moveTo>
                  <a:pt x="0" y="0"/>
                </a:moveTo>
                <a:lnTo>
                  <a:pt x="1700963" y="0"/>
                </a:lnTo>
                <a:lnTo>
                  <a:pt x="1700963" y="1391697"/>
                </a:lnTo>
                <a:lnTo>
                  <a:pt x="0" y="1391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0"/>
            <a:ext cx="9144000" cy="7315200"/>
            <a:chOff x="0" y="0"/>
            <a:chExt cx="12192000" cy="9753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902" r="1902"/>
            <a:stretch>
              <a:fillRect/>
            </a:stretch>
          </p:blipFill>
          <p:spPr>
            <a:xfrm>
              <a:off x="0" y="0"/>
              <a:ext cx="6031484" cy="481228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229" r="7229"/>
            <a:stretch>
              <a:fillRect/>
            </a:stretch>
          </p:blipFill>
          <p:spPr>
            <a:xfrm>
              <a:off x="6160516" y="0"/>
              <a:ext cx="6031484" cy="481228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13574" r="13574"/>
            <a:stretch>
              <a:fillRect/>
            </a:stretch>
          </p:blipFill>
          <p:spPr>
            <a:xfrm>
              <a:off x="0" y="4941316"/>
              <a:ext cx="6031484" cy="481228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4145" b="4145"/>
            <a:stretch>
              <a:fillRect/>
            </a:stretch>
          </p:blipFill>
          <p:spPr>
            <a:xfrm>
              <a:off x="6160516" y="4941316"/>
              <a:ext cx="6031484" cy="48122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1120829"/>
            <a:ext cx="5350711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004AAD"/>
                </a:solidFill>
                <a:latin typeface="VeryBerry"/>
                <a:ea typeface="VeryBerry"/>
                <a:cs typeface="VeryBerry"/>
                <a:sym typeface="VeryBerry"/>
              </a:rPr>
              <a:t>Structuur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04800" y="1862034"/>
            <a:ext cx="4525767" cy="2692099"/>
            <a:chOff x="0" y="0"/>
            <a:chExt cx="1676210" cy="9970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6210" cy="997074"/>
            </a:xfrm>
            <a:custGeom>
              <a:avLst/>
              <a:gdLst/>
              <a:ahLst/>
              <a:cxnLst/>
              <a:rect l="l" t="t" r="r" b="b"/>
              <a:pathLst>
                <a:path w="1676210" h="997074">
                  <a:moveTo>
                    <a:pt x="0" y="0"/>
                  </a:moveTo>
                  <a:lnTo>
                    <a:pt x="1676210" y="0"/>
                  </a:lnTo>
                  <a:lnTo>
                    <a:pt x="1676210" y="997074"/>
                  </a:lnTo>
                  <a:lnTo>
                    <a:pt x="0" y="99707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271F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676210" cy="1025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04800" y="4623101"/>
            <a:ext cx="4525767" cy="2692099"/>
            <a:chOff x="0" y="0"/>
            <a:chExt cx="1676210" cy="9970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76210" cy="997074"/>
            </a:xfrm>
            <a:custGeom>
              <a:avLst/>
              <a:gdLst/>
              <a:ahLst/>
              <a:cxnLst/>
              <a:rect l="l" t="t" r="r" b="b"/>
              <a:pathLst>
                <a:path w="1676210" h="997074">
                  <a:moveTo>
                    <a:pt x="0" y="0"/>
                  </a:moveTo>
                  <a:lnTo>
                    <a:pt x="1676210" y="0"/>
                  </a:lnTo>
                  <a:lnTo>
                    <a:pt x="1676210" y="997074"/>
                  </a:lnTo>
                  <a:lnTo>
                    <a:pt x="0" y="99707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271F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676210" cy="1025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47567" y="1862034"/>
            <a:ext cx="4525767" cy="2692099"/>
            <a:chOff x="0" y="0"/>
            <a:chExt cx="1676210" cy="9970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76210" cy="997074"/>
            </a:xfrm>
            <a:custGeom>
              <a:avLst/>
              <a:gdLst/>
              <a:ahLst/>
              <a:cxnLst/>
              <a:rect l="l" t="t" r="r" b="b"/>
              <a:pathLst>
                <a:path w="1676210" h="997074">
                  <a:moveTo>
                    <a:pt x="0" y="0"/>
                  </a:moveTo>
                  <a:lnTo>
                    <a:pt x="1676210" y="0"/>
                  </a:lnTo>
                  <a:lnTo>
                    <a:pt x="1676210" y="997074"/>
                  </a:lnTo>
                  <a:lnTo>
                    <a:pt x="0" y="99707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271FF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676210" cy="1025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947567" y="4623101"/>
            <a:ext cx="4525767" cy="2692099"/>
            <a:chOff x="0" y="0"/>
            <a:chExt cx="1676210" cy="9970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76210" cy="997074"/>
            </a:xfrm>
            <a:custGeom>
              <a:avLst/>
              <a:gdLst/>
              <a:ahLst/>
              <a:cxnLst/>
              <a:rect l="l" t="t" r="r" b="b"/>
              <a:pathLst>
                <a:path w="1676210" h="997074">
                  <a:moveTo>
                    <a:pt x="0" y="0"/>
                  </a:moveTo>
                  <a:lnTo>
                    <a:pt x="1676210" y="0"/>
                  </a:lnTo>
                  <a:lnTo>
                    <a:pt x="1676210" y="997074"/>
                  </a:lnTo>
                  <a:lnTo>
                    <a:pt x="0" y="99707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271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676210" cy="1025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flipV="1">
            <a:off x="2236112" y="2495536"/>
            <a:ext cx="1280280" cy="24358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6" name="AutoShape 16"/>
          <p:cNvSpPr/>
          <p:nvPr/>
        </p:nvSpPr>
        <p:spPr>
          <a:xfrm flipH="1" flipV="1">
            <a:off x="2548634" y="2028890"/>
            <a:ext cx="0" cy="37846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>
            <a:off x="1454429" y="2287724"/>
            <a:ext cx="1284959" cy="22948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V="1">
            <a:off x="2248367" y="2950624"/>
            <a:ext cx="1280280" cy="24358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9" name="AutoShape 19"/>
          <p:cNvSpPr/>
          <p:nvPr/>
        </p:nvSpPr>
        <p:spPr>
          <a:xfrm>
            <a:off x="1466684" y="2742812"/>
            <a:ext cx="1284959" cy="22948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2260622" y="3405712"/>
            <a:ext cx="1280280" cy="24358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21" name="AutoShape 21"/>
          <p:cNvSpPr/>
          <p:nvPr/>
        </p:nvSpPr>
        <p:spPr>
          <a:xfrm>
            <a:off x="1478939" y="3197900"/>
            <a:ext cx="1284959" cy="22948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V="1">
            <a:off x="2272877" y="3860800"/>
            <a:ext cx="1280280" cy="24358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3" name="AutoShape 23"/>
          <p:cNvSpPr/>
          <p:nvPr/>
        </p:nvSpPr>
        <p:spPr>
          <a:xfrm>
            <a:off x="1491193" y="3652988"/>
            <a:ext cx="1284959" cy="22948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flipH="1" flipV="1">
            <a:off x="6681402" y="2473930"/>
            <a:ext cx="0" cy="37846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5" name="AutoShape 25"/>
          <p:cNvSpPr/>
          <p:nvPr/>
        </p:nvSpPr>
        <p:spPr>
          <a:xfrm flipH="1">
            <a:off x="5153354" y="2866591"/>
            <a:ext cx="197894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26" name="AutoShape 26"/>
          <p:cNvSpPr/>
          <p:nvPr/>
        </p:nvSpPr>
        <p:spPr>
          <a:xfrm flipV="1">
            <a:off x="7132304" y="2852390"/>
            <a:ext cx="0" cy="23722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 flipH="1">
            <a:off x="5682402" y="3079747"/>
            <a:ext cx="197894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28" name="AutoShape 28"/>
          <p:cNvSpPr/>
          <p:nvPr/>
        </p:nvSpPr>
        <p:spPr>
          <a:xfrm flipV="1">
            <a:off x="7661352" y="3065546"/>
            <a:ext cx="0" cy="23722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flipH="1">
            <a:off x="6211451" y="3292903"/>
            <a:ext cx="197894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30" name="AutoShape 30"/>
          <p:cNvSpPr/>
          <p:nvPr/>
        </p:nvSpPr>
        <p:spPr>
          <a:xfrm flipV="1">
            <a:off x="8190400" y="3278702"/>
            <a:ext cx="0" cy="23722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Freeform 31"/>
          <p:cNvSpPr/>
          <p:nvPr/>
        </p:nvSpPr>
        <p:spPr>
          <a:xfrm>
            <a:off x="7816649" y="1238250"/>
            <a:ext cx="2562695" cy="2096750"/>
          </a:xfrm>
          <a:custGeom>
            <a:avLst/>
            <a:gdLst/>
            <a:ahLst/>
            <a:cxnLst/>
            <a:rect l="l" t="t" r="r" b="b"/>
            <a:pathLst>
              <a:path w="2562695" h="2096750">
                <a:moveTo>
                  <a:pt x="0" y="0"/>
                </a:moveTo>
                <a:lnTo>
                  <a:pt x="2562694" y="0"/>
                </a:lnTo>
                <a:lnTo>
                  <a:pt x="2562694" y="2096750"/>
                </a:lnTo>
                <a:lnTo>
                  <a:pt x="0" y="2096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AutoShape 32"/>
          <p:cNvSpPr/>
          <p:nvPr/>
        </p:nvSpPr>
        <p:spPr>
          <a:xfrm flipH="1">
            <a:off x="6740499" y="3506058"/>
            <a:ext cx="197894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33" name="AutoShape 33"/>
          <p:cNvSpPr/>
          <p:nvPr/>
        </p:nvSpPr>
        <p:spPr>
          <a:xfrm flipV="1">
            <a:off x="8719448" y="3491857"/>
            <a:ext cx="0" cy="23722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 flipH="1">
            <a:off x="8190359" y="3743281"/>
            <a:ext cx="105817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5" name="AutoShape 35"/>
          <p:cNvSpPr/>
          <p:nvPr/>
        </p:nvSpPr>
        <p:spPr>
          <a:xfrm flipH="1" flipV="1">
            <a:off x="2048140" y="5188623"/>
            <a:ext cx="0" cy="37846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6" name="AutoShape 36"/>
          <p:cNvSpPr/>
          <p:nvPr/>
        </p:nvSpPr>
        <p:spPr>
          <a:xfrm flipH="1">
            <a:off x="520092" y="5581284"/>
            <a:ext cx="197894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 flipV="1">
            <a:off x="2499041" y="5567083"/>
            <a:ext cx="0" cy="23722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flipH="1">
            <a:off x="1049140" y="5794439"/>
            <a:ext cx="197894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flipV="1">
            <a:off x="3028089" y="5780239"/>
            <a:ext cx="0" cy="23722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 flipH="1">
            <a:off x="1578188" y="6007595"/>
            <a:ext cx="197894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 flipV="1">
            <a:off x="3557138" y="5993394"/>
            <a:ext cx="0" cy="23722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 flipH="1">
            <a:off x="2107236" y="6220751"/>
            <a:ext cx="197894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flipV="1">
            <a:off x="4086186" y="6206550"/>
            <a:ext cx="0" cy="23722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 flipH="1">
            <a:off x="3557096" y="6457973"/>
            <a:ext cx="105817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45"/>
          <p:cNvSpPr/>
          <p:nvPr/>
        </p:nvSpPr>
        <p:spPr>
          <a:xfrm flipV="1">
            <a:off x="501042" y="5567083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 flipV="1">
            <a:off x="1030090" y="5780239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47" name="AutoShape 47"/>
          <p:cNvSpPr/>
          <p:nvPr/>
        </p:nvSpPr>
        <p:spPr>
          <a:xfrm flipV="1">
            <a:off x="1559138" y="5993394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48" name="AutoShape 48"/>
          <p:cNvSpPr/>
          <p:nvPr/>
        </p:nvSpPr>
        <p:spPr>
          <a:xfrm flipV="1">
            <a:off x="2088186" y="6206550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49" name="AutoShape 49"/>
          <p:cNvSpPr/>
          <p:nvPr/>
        </p:nvSpPr>
        <p:spPr>
          <a:xfrm flipV="1">
            <a:off x="3576146" y="6443772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50" name="AutoShape 50"/>
          <p:cNvSpPr/>
          <p:nvPr/>
        </p:nvSpPr>
        <p:spPr>
          <a:xfrm flipV="1">
            <a:off x="4596225" y="6443772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51" name="AutoShape 51"/>
          <p:cNvSpPr/>
          <p:nvPr/>
        </p:nvSpPr>
        <p:spPr>
          <a:xfrm flipV="1">
            <a:off x="7210450" y="5022344"/>
            <a:ext cx="3807" cy="159185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2" name="AutoShape 52"/>
          <p:cNvSpPr/>
          <p:nvPr/>
        </p:nvSpPr>
        <p:spPr>
          <a:xfrm flipH="1" flipV="1">
            <a:off x="5978113" y="5399951"/>
            <a:ext cx="2434188" cy="170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3" name="AutoShape 53"/>
          <p:cNvSpPr/>
          <p:nvPr/>
        </p:nvSpPr>
        <p:spPr>
          <a:xfrm flipH="1">
            <a:off x="5362809" y="5695920"/>
            <a:ext cx="126586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" name="AutoShape 54"/>
          <p:cNvSpPr/>
          <p:nvPr/>
        </p:nvSpPr>
        <p:spPr>
          <a:xfrm flipH="1">
            <a:off x="5200125" y="5987625"/>
            <a:ext cx="36346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5" name="AutoShape 55"/>
          <p:cNvSpPr/>
          <p:nvPr/>
        </p:nvSpPr>
        <p:spPr>
          <a:xfrm flipV="1">
            <a:off x="5997163" y="5400761"/>
            <a:ext cx="0" cy="119495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6" name="AutoShape 56"/>
          <p:cNvSpPr/>
          <p:nvPr/>
        </p:nvSpPr>
        <p:spPr>
          <a:xfrm flipV="1">
            <a:off x="5381859" y="5695920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7" name="AutoShape 57"/>
          <p:cNvSpPr/>
          <p:nvPr/>
        </p:nvSpPr>
        <p:spPr>
          <a:xfrm flipV="1">
            <a:off x="6616288" y="5695920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8" name="AutoShape 58"/>
          <p:cNvSpPr/>
          <p:nvPr/>
        </p:nvSpPr>
        <p:spPr>
          <a:xfrm flipH="1">
            <a:off x="6434554" y="5987625"/>
            <a:ext cx="36346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9" name="AutoShape 59"/>
          <p:cNvSpPr/>
          <p:nvPr/>
        </p:nvSpPr>
        <p:spPr>
          <a:xfrm flipV="1">
            <a:off x="5219175" y="5987625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 flipV="1">
            <a:off x="5543784" y="5997680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V="1">
            <a:off x="6453604" y="5983479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 flipV="1">
            <a:off x="6798023" y="5983479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 flipH="1">
            <a:off x="5805904" y="6609920"/>
            <a:ext cx="36346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V="1">
            <a:off x="5824954" y="6605774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 flipV="1">
            <a:off x="6169373" y="6605774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 flipH="1">
            <a:off x="7766512" y="5700197"/>
            <a:ext cx="126586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7603827" y="5991903"/>
            <a:ext cx="36346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 flipV="1">
            <a:off x="8400866" y="5405039"/>
            <a:ext cx="0" cy="119495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AutoShape 69"/>
          <p:cNvSpPr/>
          <p:nvPr/>
        </p:nvSpPr>
        <p:spPr>
          <a:xfrm flipV="1">
            <a:off x="7785562" y="5700197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 flipV="1">
            <a:off x="9019991" y="5700197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flipH="1">
            <a:off x="8838256" y="5991903"/>
            <a:ext cx="36346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 flipV="1">
            <a:off x="7622877" y="5991903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V="1">
            <a:off x="7947487" y="6001957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 flipV="1">
            <a:off x="8857306" y="5987756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 flipV="1">
            <a:off x="9201726" y="5987756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 flipH="1">
            <a:off x="8209606" y="6614198"/>
            <a:ext cx="36346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 flipV="1">
            <a:off x="8228656" y="6610051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 flipV="1">
            <a:off x="8573076" y="6610051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 flipH="1">
            <a:off x="7022998" y="6605899"/>
            <a:ext cx="36346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 flipV="1">
            <a:off x="7042048" y="6601753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 flipV="1">
            <a:off x="7386467" y="6601753"/>
            <a:ext cx="0" cy="3059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0"/>
            <a:ext cx="9144000" cy="7315200"/>
            <a:chOff x="0" y="0"/>
            <a:chExt cx="12192000" cy="9753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902" r="1902"/>
            <a:stretch>
              <a:fillRect/>
            </a:stretch>
          </p:blipFill>
          <p:spPr>
            <a:xfrm>
              <a:off x="0" y="0"/>
              <a:ext cx="6031484" cy="481228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229" r="7229"/>
            <a:stretch>
              <a:fillRect/>
            </a:stretch>
          </p:blipFill>
          <p:spPr>
            <a:xfrm>
              <a:off x="6160516" y="0"/>
              <a:ext cx="6031484" cy="481228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13574" r="13574"/>
            <a:stretch>
              <a:fillRect/>
            </a:stretch>
          </p:blipFill>
          <p:spPr>
            <a:xfrm>
              <a:off x="0" y="4941316"/>
              <a:ext cx="6031484" cy="481228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4145" b="4145"/>
            <a:stretch>
              <a:fillRect/>
            </a:stretch>
          </p:blipFill>
          <p:spPr>
            <a:xfrm>
              <a:off x="6160516" y="4941316"/>
              <a:ext cx="6031484" cy="48122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16649" y="1238250"/>
            <a:ext cx="2562695" cy="2096750"/>
          </a:xfrm>
          <a:custGeom>
            <a:avLst/>
            <a:gdLst/>
            <a:ahLst/>
            <a:cxnLst/>
            <a:rect l="l" t="t" r="r" b="b"/>
            <a:pathLst>
              <a:path w="2562695" h="2096750">
                <a:moveTo>
                  <a:pt x="0" y="0"/>
                </a:moveTo>
                <a:lnTo>
                  <a:pt x="2562694" y="0"/>
                </a:lnTo>
                <a:lnTo>
                  <a:pt x="2562694" y="2096750"/>
                </a:lnTo>
                <a:lnTo>
                  <a:pt x="0" y="2096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01444" y="2286625"/>
            <a:ext cx="1574924" cy="157492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31520" y="1120829"/>
            <a:ext cx="5350711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004AAD"/>
                </a:solidFill>
                <a:latin typeface="VeryBerry"/>
                <a:ea typeface="VeryBerry"/>
                <a:cs typeface="VeryBerry"/>
                <a:sym typeface="VeryBerry"/>
              </a:rPr>
              <a:t>Kleuren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089338" y="2286625"/>
            <a:ext cx="1574924" cy="157492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977232" y="2286625"/>
            <a:ext cx="1574924" cy="157492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201444" y="4356983"/>
            <a:ext cx="1574924" cy="157492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089338" y="4356983"/>
            <a:ext cx="1574924" cy="157492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977232" y="4356983"/>
            <a:ext cx="1574924" cy="157492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E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39FBB3-D5C8-2CE6-C56F-0323F6117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2FDFE11-C5F0-DB5F-525B-B36E944F62E2}"/>
              </a:ext>
            </a:extLst>
          </p:cNvPr>
          <p:cNvGrpSpPr/>
          <p:nvPr/>
        </p:nvGrpSpPr>
        <p:grpSpPr>
          <a:xfrm>
            <a:off x="304800" y="0"/>
            <a:ext cx="9144000" cy="7315200"/>
            <a:chOff x="0" y="0"/>
            <a:chExt cx="12192000" cy="97536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0E8AE847-3D1F-53A6-E74F-0B8B96A61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902" r="1902"/>
            <a:stretch>
              <a:fillRect/>
            </a:stretch>
          </p:blipFill>
          <p:spPr>
            <a:xfrm>
              <a:off x="0" y="0"/>
              <a:ext cx="6031484" cy="4812284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A7893CF2-8DB9-3F9B-2E9D-A24DA5715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229" r="7229"/>
            <a:stretch>
              <a:fillRect/>
            </a:stretch>
          </p:blipFill>
          <p:spPr>
            <a:xfrm>
              <a:off x="6160516" y="0"/>
              <a:ext cx="6031484" cy="4812284"/>
            </a:xfrm>
            <a:prstGeom prst="rect">
              <a:avLst/>
            </a:prstGeom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E0C2A895-7C71-A8EC-3097-4CFF61B55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574" r="13574"/>
            <a:stretch>
              <a:fillRect/>
            </a:stretch>
          </p:blipFill>
          <p:spPr>
            <a:xfrm>
              <a:off x="0" y="4941316"/>
              <a:ext cx="6031484" cy="4812284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E6B38811-F049-AAD8-6257-146274080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4145" b="4145"/>
            <a:stretch>
              <a:fillRect/>
            </a:stretch>
          </p:blipFill>
          <p:spPr>
            <a:xfrm>
              <a:off x="6160516" y="4941316"/>
              <a:ext cx="6031484" cy="4812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348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16649" y="1238250"/>
            <a:ext cx="2562695" cy="2096750"/>
          </a:xfrm>
          <a:custGeom>
            <a:avLst/>
            <a:gdLst/>
            <a:ahLst/>
            <a:cxnLst/>
            <a:rect l="l" t="t" r="r" b="b"/>
            <a:pathLst>
              <a:path w="2562695" h="2096750">
                <a:moveTo>
                  <a:pt x="0" y="0"/>
                </a:moveTo>
                <a:lnTo>
                  <a:pt x="2562694" y="0"/>
                </a:lnTo>
                <a:lnTo>
                  <a:pt x="2562694" y="2096750"/>
                </a:lnTo>
                <a:lnTo>
                  <a:pt x="0" y="2096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15062" y="4355715"/>
            <a:ext cx="2194560" cy="219456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254781" y="2118795"/>
            <a:ext cx="3811589" cy="1920240"/>
            <a:chOff x="0" y="0"/>
            <a:chExt cx="14117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11700" cy="711200"/>
            </a:xfrm>
            <a:custGeom>
              <a:avLst/>
              <a:gdLst/>
              <a:ahLst/>
              <a:cxnLst/>
              <a:rect l="l" t="t" r="r" b="b"/>
              <a:pathLst>
                <a:path w="1411700" h="711200">
                  <a:moveTo>
                    <a:pt x="0" y="0"/>
                  </a:moveTo>
                  <a:lnTo>
                    <a:pt x="1411700" y="0"/>
                  </a:lnTo>
                  <a:lnTo>
                    <a:pt x="1411700" y="711200"/>
                  </a:lnTo>
                  <a:lnTo>
                    <a:pt x="0" y="711200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411700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47511" y="4355715"/>
            <a:ext cx="2194560" cy="219456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7230" y="2118795"/>
            <a:ext cx="2194560" cy="1920240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 flipV="1">
            <a:off x="6312907" y="4490499"/>
            <a:ext cx="2261371" cy="1924992"/>
          </a:xfrm>
          <a:custGeom>
            <a:avLst/>
            <a:gdLst/>
            <a:ahLst/>
            <a:cxnLst/>
            <a:rect l="l" t="t" r="r" b="b"/>
            <a:pathLst>
              <a:path w="2261371" h="1924992">
                <a:moveTo>
                  <a:pt x="0" y="1924992"/>
                </a:moveTo>
                <a:lnTo>
                  <a:pt x="2261371" y="1924992"/>
                </a:lnTo>
                <a:lnTo>
                  <a:pt x="2261371" y="0"/>
                </a:lnTo>
                <a:lnTo>
                  <a:pt x="0" y="0"/>
                </a:lnTo>
                <a:lnTo>
                  <a:pt x="0" y="192499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31520" y="1120829"/>
            <a:ext cx="5350711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004AAD"/>
                </a:solidFill>
                <a:latin typeface="VeryBerry"/>
                <a:ea typeface="VeryBerry"/>
                <a:cs typeface="VeryBerry"/>
                <a:sym typeface="VeryBerry"/>
              </a:rPr>
              <a:t>Vormen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145</Words>
  <Application>Microsoft Macintosh PowerPoint</Application>
  <PresentationFormat>Aangepast</PresentationFormat>
  <Paragraphs>33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VeryBerry</vt:lpstr>
      <vt:lpstr>Arial</vt:lpstr>
      <vt:lpstr>Calibri</vt:lpstr>
      <vt:lpstr>Ruda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PWP_Alexander_Calder.pptx</dc:title>
  <cp:lastModifiedBy>Reine Van de Mosselaer</cp:lastModifiedBy>
  <cp:revision>2</cp:revision>
  <dcterms:created xsi:type="dcterms:W3CDTF">2006-08-16T00:00:00Z</dcterms:created>
  <dcterms:modified xsi:type="dcterms:W3CDTF">2025-06-07T13:14:47Z</dcterms:modified>
  <dc:identifier>DAGpq-DQxWU</dc:identifier>
</cp:coreProperties>
</file>