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753600" cy="7315200"/>
  <p:notesSz cx="6858000" cy="9144000"/>
  <p:embeddedFontLs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Lato Bold" panose="020F0802020204030203" pitchFamily="34" charset="77"/>
      <p:regular r:id="rId13"/>
      <p:bold r:id="rId14"/>
    </p:embeddedFont>
    <p:embeddedFont>
      <p:font typeface="Lato Italics" panose="020F0502020204030203" pitchFamily="34" charset="77"/>
      <p:regular r:id="rId15"/>
      <p:italic r:id="rId16"/>
    </p:embeddedFont>
    <p:embeddedFont>
      <p:font typeface="VeryBerry" pitchFamily="2" charset="77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5" autoAdjust="0"/>
  </p:normalViewPr>
  <p:slideViewPr>
    <p:cSldViewPr>
      <p:cViewPr varScale="1">
        <p:scale>
          <a:sx n="101" d="100"/>
          <a:sy n="101" d="100"/>
        </p:scale>
        <p:origin x="17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7974" y="-88260"/>
            <a:ext cx="2937120" cy="7491721"/>
          </a:xfrm>
          <a:prstGeom prst="rect">
            <a:avLst/>
          </a:prstGeom>
          <a:solidFill>
            <a:srgbClr val="4CCDFF"/>
          </a:solidFill>
        </p:spPr>
      </p:sp>
      <p:grpSp>
        <p:nvGrpSpPr>
          <p:cNvPr id="3" name="Group 3"/>
          <p:cNvGrpSpPr/>
          <p:nvPr/>
        </p:nvGrpSpPr>
        <p:grpSpPr>
          <a:xfrm>
            <a:off x="4917147" y="2577119"/>
            <a:ext cx="5421751" cy="2160963"/>
            <a:chOff x="0" y="0"/>
            <a:chExt cx="7229001" cy="2881283"/>
          </a:xfrm>
        </p:grpSpPr>
        <p:sp>
          <p:nvSpPr>
            <p:cNvPr id="4" name="AutoShape 4"/>
            <p:cNvSpPr/>
            <p:nvPr/>
          </p:nvSpPr>
          <p:spPr>
            <a:xfrm>
              <a:off x="0" y="1941065"/>
              <a:ext cx="7229001" cy="940218"/>
            </a:xfrm>
            <a:prstGeom prst="rect">
              <a:avLst/>
            </a:prstGeom>
            <a:solidFill>
              <a:srgbClr val="FBC60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5377549" cy="1320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800"/>
                </a:lnSpc>
              </a:pPr>
              <a:r>
                <a:rPr lang="en-US" sz="6500" spc="195">
                  <a:solidFill>
                    <a:srgbClr val="FD0352"/>
                  </a:solidFill>
                  <a:latin typeface="VeryBerry"/>
                  <a:ea typeface="VeryBerry"/>
                  <a:cs typeface="VeryBerry"/>
                  <a:sym typeface="VeryBerry"/>
                </a:rPr>
                <a:t>Andy Warhol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32852" y="1965404"/>
              <a:ext cx="5054997" cy="834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50"/>
                </a:lnSpc>
              </a:pPr>
              <a:r>
                <a:rPr lang="en-US" sz="1700" i="1" spc="68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Een creatieve les over kleur, herhaling en iconen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31671" y="731520"/>
            <a:ext cx="3294951" cy="5852160"/>
            <a:chOff x="0" y="0"/>
            <a:chExt cx="717854" cy="12749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17854" cy="1274980"/>
            </a:xfrm>
            <a:custGeom>
              <a:avLst/>
              <a:gdLst/>
              <a:ahLst/>
              <a:cxnLst/>
              <a:rect l="l" t="t" r="r" b="b"/>
              <a:pathLst>
                <a:path w="717854" h="1274980">
                  <a:moveTo>
                    <a:pt x="0" y="0"/>
                  </a:moveTo>
                  <a:lnTo>
                    <a:pt x="717854" y="0"/>
                  </a:lnTo>
                  <a:lnTo>
                    <a:pt x="717854" y="1274980"/>
                  </a:lnTo>
                  <a:lnTo>
                    <a:pt x="0" y="1274980"/>
                  </a:lnTo>
                  <a:close/>
                </a:path>
              </a:pathLst>
            </a:custGeom>
            <a:blipFill>
              <a:blip r:embed="rId2"/>
              <a:stretch>
                <a:fillRect l="-20389" r="-20389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 rot="-5400000">
            <a:off x="-2136412" y="3507422"/>
            <a:ext cx="5656088" cy="3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800" b="1" spc="162">
                <a:solidFill>
                  <a:srgbClr val="4CCDFF"/>
                </a:solidFill>
                <a:latin typeface="Lato Bold"/>
                <a:ea typeface="Lato Bold"/>
                <a:cs typeface="Lato Bold"/>
                <a:sym typeface="Lato Bold"/>
              </a:rPr>
              <a:t>POPART MET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12740" y="731520"/>
            <a:ext cx="7709340" cy="5852160"/>
          </a:xfrm>
          <a:prstGeom prst="rect">
            <a:avLst/>
          </a:prstGeom>
          <a:solidFill>
            <a:srgbClr val="E2FFBC"/>
          </a:solidFill>
        </p:spPr>
      </p:sp>
      <p:sp>
        <p:nvSpPr>
          <p:cNvPr id="3" name="AutoShape 3"/>
          <p:cNvSpPr/>
          <p:nvPr/>
        </p:nvSpPr>
        <p:spPr>
          <a:xfrm rot="-5400000">
            <a:off x="-3072432" y="2999454"/>
            <a:ext cx="7461155" cy="1316292"/>
          </a:xfrm>
          <a:prstGeom prst="rect">
            <a:avLst/>
          </a:prstGeom>
          <a:solidFill>
            <a:srgbClr val="4CCDFF"/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2230629" y="3468053"/>
            <a:ext cx="5758499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spc="192">
                <a:solidFill>
                  <a:srgbClr val="000000"/>
                </a:solidFill>
                <a:latin typeface="VeryBerry"/>
                <a:ea typeface="VeryBerry"/>
                <a:cs typeface="VeryBerry"/>
                <a:sym typeface="VeryBerry"/>
              </a:rPr>
              <a:t>Wie was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862130" y="1413124"/>
            <a:ext cx="3805480" cy="4559968"/>
            <a:chOff x="0" y="-9525"/>
            <a:chExt cx="5073973" cy="6079958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5073971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00"/>
                </a:lnSpc>
              </a:pPr>
              <a:r>
                <a:rPr lang="en-US" sz="4500" spc="179">
                  <a:solidFill>
                    <a:srgbClr val="FD0352"/>
                  </a:solidFill>
                  <a:latin typeface="VeryBerry"/>
                  <a:ea typeface="VeryBerry"/>
                  <a:cs typeface="VeryBerry"/>
                  <a:sym typeface="VeryBerry"/>
                </a:rPr>
                <a:t>Andy Warhol (1928 - 1987)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58335"/>
              <a:ext cx="5073973" cy="3912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10210" lvl="1" indent="-205105" algn="l">
                <a:lnSpc>
                  <a:spcPts val="2850"/>
                </a:lnSpc>
                <a:buFont typeface="Arial"/>
                <a:buChar char="•"/>
              </a:pPr>
              <a:r>
                <a:rPr lang="en-US" sz="1900" spc="19" dirty="0" err="1">
                  <a:latin typeface="Lato"/>
                  <a:ea typeface="Lato"/>
                  <a:cs typeface="Lato"/>
                  <a:sym typeface="Lato"/>
                </a:rPr>
                <a:t>Amerikaans</a:t>
              </a:r>
              <a:r>
                <a:rPr lang="en-US" sz="1900" spc="19" dirty="0"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900" spc="19" dirty="0" err="1">
                  <a:latin typeface="Lato"/>
                  <a:ea typeface="Lato"/>
                  <a:cs typeface="Lato"/>
                  <a:sym typeface="Lato"/>
                </a:rPr>
                <a:t>kunstenaar</a:t>
              </a:r>
              <a:r>
                <a:rPr lang="en-US" sz="1900" spc="19" dirty="0">
                  <a:latin typeface="Lato"/>
                  <a:ea typeface="Lato"/>
                  <a:cs typeface="Lato"/>
                  <a:sym typeface="Lato"/>
                </a:rPr>
                <a:t>, </a:t>
              </a:r>
              <a:r>
                <a:rPr lang="en-US" sz="1900" spc="19" dirty="0" err="1">
                  <a:latin typeface="Lato"/>
                  <a:ea typeface="Lato"/>
                  <a:cs typeface="Lato"/>
                  <a:sym typeface="Lato"/>
                </a:rPr>
                <a:t>filmregisseur</a:t>
              </a:r>
              <a:r>
                <a:rPr lang="en-US" sz="1900" spc="19" dirty="0"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900" spc="19" dirty="0" err="1">
                  <a:latin typeface="Lato"/>
                  <a:ea typeface="Lato"/>
                  <a:cs typeface="Lato"/>
                  <a:sym typeface="Lato"/>
                </a:rPr>
                <a:t>en</a:t>
              </a:r>
              <a:r>
                <a:rPr lang="en-US" sz="1900" spc="19" dirty="0">
                  <a:latin typeface="Lato"/>
                  <a:ea typeface="Lato"/>
                  <a:cs typeface="Lato"/>
                  <a:sym typeface="Lato"/>
                </a:rPr>
                <a:t> auteur</a:t>
              </a:r>
            </a:p>
            <a:p>
              <a:pPr marL="410210" lvl="1" indent="-205105" algn="l">
                <a:lnSpc>
                  <a:spcPts val="2850"/>
                </a:lnSpc>
                <a:buFont typeface="Arial"/>
                <a:buChar char="•"/>
              </a:pPr>
              <a:r>
                <a:rPr lang="en-US" sz="1900" spc="19" dirty="0" err="1">
                  <a:latin typeface="Lato"/>
                  <a:ea typeface="Lato"/>
                  <a:cs typeface="Lato"/>
                  <a:sym typeface="Lato"/>
                </a:rPr>
                <a:t>Bekend</a:t>
              </a:r>
              <a:r>
                <a:rPr lang="en-US" sz="1900" spc="19" dirty="0">
                  <a:latin typeface="Lato"/>
                  <a:ea typeface="Lato"/>
                  <a:cs typeface="Lato"/>
                  <a:sym typeface="Lato"/>
                </a:rPr>
                <a:t> van </a:t>
              </a:r>
              <a:r>
                <a:rPr lang="en-US" sz="1900" spc="19" dirty="0" err="1">
                  <a:latin typeface="Lato"/>
                  <a:ea typeface="Lato"/>
                  <a:cs typeface="Lato"/>
                  <a:sym typeface="Lato"/>
                </a:rPr>
                <a:t>kleurrijke</a:t>
              </a:r>
              <a:r>
                <a:rPr lang="en-US" sz="1900" spc="19" dirty="0">
                  <a:latin typeface="Lato"/>
                  <a:ea typeface="Lato"/>
                  <a:cs typeface="Lato"/>
                  <a:sym typeface="Lato"/>
                </a:rPr>
                <a:t> kunst met </a:t>
              </a:r>
              <a:r>
                <a:rPr lang="en-US" sz="1900" spc="19" dirty="0" err="1">
                  <a:latin typeface="Lato"/>
                  <a:ea typeface="Lato"/>
                  <a:cs typeface="Lato"/>
                  <a:sym typeface="Lato"/>
                </a:rPr>
                <a:t>iconen</a:t>
              </a:r>
              <a:r>
                <a:rPr lang="en-US" sz="1900" spc="19" dirty="0"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900" spc="19" dirty="0" err="1">
                  <a:latin typeface="Lato"/>
                  <a:ea typeface="Lato"/>
                  <a:cs typeface="Lato"/>
                  <a:sym typeface="Lato"/>
                </a:rPr>
                <a:t>uit</a:t>
              </a:r>
              <a:r>
                <a:rPr lang="en-US" sz="1900" spc="19" dirty="0"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1900" spc="19" dirty="0" err="1">
                  <a:latin typeface="Lato"/>
                  <a:ea typeface="Lato"/>
                  <a:cs typeface="Lato"/>
                  <a:sym typeface="Lato"/>
                </a:rPr>
                <a:t>populaire</a:t>
              </a:r>
              <a:r>
                <a:rPr lang="en-US" sz="1900" spc="19" dirty="0"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900" spc="19" dirty="0" err="1">
                  <a:latin typeface="Lato"/>
                  <a:ea typeface="Lato"/>
                  <a:cs typeface="Lato"/>
                  <a:sym typeface="Lato"/>
                </a:rPr>
                <a:t>cultuur</a:t>
              </a:r>
              <a:endParaRPr lang="en-US" sz="1900" spc="19" dirty="0">
                <a:latin typeface="Lato"/>
                <a:ea typeface="Lato"/>
                <a:cs typeface="Lato"/>
                <a:sym typeface="Lato"/>
              </a:endParaRPr>
            </a:p>
            <a:p>
              <a:pPr marL="410210" lvl="1" indent="-205105" algn="l">
                <a:lnSpc>
                  <a:spcPts val="2850"/>
                </a:lnSpc>
                <a:buFont typeface="Arial"/>
                <a:buChar char="•"/>
              </a:pPr>
              <a:r>
                <a:rPr lang="en-US" sz="1900" spc="19" dirty="0" err="1">
                  <a:latin typeface="Lato"/>
                  <a:ea typeface="Lato"/>
                  <a:cs typeface="Lato"/>
                  <a:sym typeface="Lato"/>
                </a:rPr>
                <a:t>Gebruikte</a:t>
              </a:r>
              <a:r>
                <a:rPr lang="en-US" sz="1900" spc="19" dirty="0"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900" spc="19" dirty="0" err="1">
                  <a:latin typeface="Lato"/>
                  <a:ea typeface="Lato"/>
                  <a:cs typeface="Lato"/>
                  <a:sym typeface="Lato"/>
                </a:rPr>
                <a:t>herhaling</a:t>
              </a:r>
              <a:r>
                <a:rPr lang="en-US" sz="1900" spc="19" dirty="0">
                  <a:latin typeface="Lato"/>
                  <a:ea typeface="Lato"/>
                  <a:cs typeface="Lato"/>
                  <a:sym typeface="Lato"/>
                </a:rPr>
                <a:t>, </a:t>
              </a:r>
              <a:r>
                <a:rPr lang="en-US" sz="1900" spc="19" dirty="0" err="1">
                  <a:latin typeface="Lato"/>
                  <a:ea typeface="Lato"/>
                  <a:cs typeface="Lato"/>
                  <a:sym typeface="Lato"/>
                </a:rPr>
                <a:t>felle</a:t>
              </a:r>
              <a:r>
                <a:rPr lang="en-US" sz="1900" spc="19" dirty="0"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900" spc="19" dirty="0" err="1">
                  <a:latin typeface="Lato"/>
                  <a:ea typeface="Lato"/>
                  <a:cs typeface="Lato"/>
                  <a:sym typeface="Lato"/>
                </a:rPr>
                <a:t>kleuren</a:t>
              </a:r>
              <a:r>
                <a:rPr lang="en-US" sz="1900" spc="19" dirty="0"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900" spc="19" dirty="0" err="1">
                  <a:latin typeface="Lato"/>
                  <a:ea typeface="Lato"/>
                  <a:cs typeface="Lato"/>
                  <a:sym typeface="Lato"/>
                </a:rPr>
                <a:t>en</a:t>
              </a:r>
              <a:r>
                <a:rPr lang="en-US" sz="1900" spc="19" dirty="0"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900" spc="19" dirty="0" err="1">
                  <a:latin typeface="Lato"/>
                  <a:ea typeface="Lato"/>
                  <a:cs typeface="Lato"/>
                  <a:sym typeface="Lato"/>
                </a:rPr>
                <a:t>alledaagse</a:t>
              </a:r>
              <a:r>
                <a:rPr lang="en-US" sz="1900" spc="19" dirty="0"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900" spc="19" dirty="0" err="1">
                  <a:latin typeface="Lato"/>
                  <a:ea typeface="Lato"/>
                  <a:cs typeface="Lato"/>
                  <a:sym typeface="Lato"/>
                </a:rPr>
                <a:t>voorwerpen</a:t>
              </a:r>
              <a:endParaRPr lang="en-US" sz="1900" spc="19" dirty="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37803" y="731520"/>
            <a:ext cx="3294951" cy="5852160"/>
            <a:chOff x="0" y="0"/>
            <a:chExt cx="717854" cy="12749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7854" cy="1274980"/>
            </a:xfrm>
            <a:custGeom>
              <a:avLst/>
              <a:gdLst/>
              <a:ahLst/>
              <a:cxnLst/>
              <a:rect l="l" t="t" r="r" b="b"/>
              <a:pathLst>
                <a:path w="717854" h="1274980">
                  <a:moveTo>
                    <a:pt x="0" y="0"/>
                  </a:moveTo>
                  <a:lnTo>
                    <a:pt x="717854" y="0"/>
                  </a:lnTo>
                  <a:lnTo>
                    <a:pt x="717854" y="1274980"/>
                  </a:lnTo>
                  <a:lnTo>
                    <a:pt x="0" y="1274980"/>
                  </a:lnTo>
                  <a:close/>
                </a:path>
              </a:pathLst>
            </a:custGeom>
            <a:blipFill>
              <a:blip r:embed="rId2"/>
              <a:stretch>
                <a:fillRect l="-71156" r="-85319"/>
              </a:stretch>
            </a:blipFill>
          </p:spPr>
        </p: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6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58" y="647532"/>
            <a:ext cx="4614674" cy="2926080"/>
            <a:chOff x="0" y="0"/>
            <a:chExt cx="1005376" cy="637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5376" cy="637490"/>
            </a:xfrm>
            <a:custGeom>
              <a:avLst/>
              <a:gdLst/>
              <a:ahLst/>
              <a:cxnLst/>
              <a:rect l="l" t="t" r="r" b="b"/>
              <a:pathLst>
                <a:path w="1005376" h="637490">
                  <a:moveTo>
                    <a:pt x="0" y="0"/>
                  </a:moveTo>
                  <a:lnTo>
                    <a:pt x="1005376" y="0"/>
                  </a:lnTo>
                  <a:lnTo>
                    <a:pt x="1005376" y="637490"/>
                  </a:lnTo>
                  <a:lnTo>
                    <a:pt x="0" y="637490"/>
                  </a:lnTo>
                  <a:close/>
                </a:path>
              </a:pathLst>
            </a:custGeom>
            <a:blipFill>
              <a:blip r:embed="rId2"/>
              <a:stretch>
                <a:fillRect l="-4781" t="-5048" b="-504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6358" y="3741588"/>
            <a:ext cx="4614674" cy="2926080"/>
            <a:chOff x="0" y="0"/>
            <a:chExt cx="1005376" cy="6374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05376" cy="637490"/>
            </a:xfrm>
            <a:custGeom>
              <a:avLst/>
              <a:gdLst/>
              <a:ahLst/>
              <a:cxnLst/>
              <a:rect l="l" t="t" r="r" b="b"/>
              <a:pathLst>
                <a:path w="1005376" h="637490">
                  <a:moveTo>
                    <a:pt x="0" y="0"/>
                  </a:moveTo>
                  <a:lnTo>
                    <a:pt x="1005376" y="0"/>
                  </a:lnTo>
                  <a:lnTo>
                    <a:pt x="1005376" y="637490"/>
                  </a:lnTo>
                  <a:lnTo>
                    <a:pt x="0" y="637490"/>
                  </a:lnTo>
                  <a:close/>
                </a:path>
              </a:pathLst>
            </a:custGeom>
            <a:blipFill>
              <a:blip r:embed="rId3"/>
              <a:stretch>
                <a:fillRect l="-13652" r="-13652" b="-10077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5042568" y="647532"/>
            <a:ext cx="4614674" cy="2926080"/>
            <a:chOff x="0" y="0"/>
            <a:chExt cx="1005376" cy="6374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05376" cy="637490"/>
            </a:xfrm>
            <a:custGeom>
              <a:avLst/>
              <a:gdLst/>
              <a:ahLst/>
              <a:cxnLst/>
              <a:rect l="l" t="t" r="r" b="b"/>
              <a:pathLst>
                <a:path w="1005376" h="637490">
                  <a:moveTo>
                    <a:pt x="0" y="0"/>
                  </a:moveTo>
                  <a:lnTo>
                    <a:pt x="1005376" y="0"/>
                  </a:lnTo>
                  <a:lnTo>
                    <a:pt x="1005376" y="637490"/>
                  </a:lnTo>
                  <a:lnTo>
                    <a:pt x="0" y="637490"/>
                  </a:lnTo>
                  <a:close/>
                </a:path>
              </a:pathLst>
            </a:custGeom>
            <a:blipFill>
              <a:blip r:embed="rId4"/>
              <a:stretch>
                <a:fillRect t="-2536" r="-11041" b="-2536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5042568" y="3741588"/>
            <a:ext cx="4614674" cy="2926080"/>
            <a:chOff x="0" y="0"/>
            <a:chExt cx="1005376" cy="6374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05376" cy="637490"/>
            </a:xfrm>
            <a:custGeom>
              <a:avLst/>
              <a:gdLst/>
              <a:ahLst/>
              <a:cxnLst/>
              <a:rect l="l" t="t" r="r" b="b"/>
              <a:pathLst>
                <a:path w="1005376" h="637490">
                  <a:moveTo>
                    <a:pt x="0" y="0"/>
                  </a:moveTo>
                  <a:lnTo>
                    <a:pt x="1005376" y="0"/>
                  </a:lnTo>
                  <a:lnTo>
                    <a:pt x="1005376" y="637490"/>
                  </a:lnTo>
                  <a:lnTo>
                    <a:pt x="0" y="637490"/>
                  </a:lnTo>
                  <a:close/>
                </a:path>
              </a:pathLst>
            </a:custGeom>
            <a:blipFill>
              <a:blip r:embed="rId5"/>
              <a:stretch>
                <a:fillRect t="-28854" b="-28854"/>
              </a:stretch>
            </a:blipFill>
          </p:spPr>
        </p:sp>
      </p:grp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>
            <a:extLst>
              <a:ext uri="{FF2B5EF4-FFF2-40B4-BE49-F238E27FC236}">
                <a16:creationId xmlns:a16="http://schemas.microsoft.com/office/drawing/2014/main" id="{58CF0648-2487-8365-BF04-96056D76349B}"/>
              </a:ext>
            </a:extLst>
          </p:cNvPr>
          <p:cNvSpPr/>
          <p:nvPr/>
        </p:nvSpPr>
        <p:spPr>
          <a:xfrm>
            <a:off x="-1380" y="-12968"/>
            <a:ext cx="4088674" cy="3670568"/>
          </a:xfrm>
          <a:prstGeom prst="rect">
            <a:avLst/>
          </a:prstGeom>
          <a:solidFill>
            <a:srgbClr val="FBC601"/>
          </a:solidFill>
        </p:spPr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D261D55E-1E8B-56AE-75AE-CB5E12349988}"/>
              </a:ext>
            </a:extLst>
          </p:cNvPr>
          <p:cNvGrpSpPr/>
          <p:nvPr/>
        </p:nvGrpSpPr>
        <p:grpSpPr>
          <a:xfrm>
            <a:off x="0" y="3657600"/>
            <a:ext cx="4087294" cy="3657600"/>
            <a:chOff x="0" y="0"/>
            <a:chExt cx="890478" cy="796863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3B95FCE-4EC7-9B7F-578E-207675D69259}"/>
                </a:ext>
              </a:extLst>
            </p:cNvPr>
            <p:cNvSpPr/>
            <p:nvPr/>
          </p:nvSpPr>
          <p:spPr>
            <a:xfrm>
              <a:off x="0" y="0"/>
              <a:ext cx="890478" cy="796863"/>
            </a:xfrm>
            <a:custGeom>
              <a:avLst/>
              <a:gdLst/>
              <a:ahLst/>
              <a:cxnLst/>
              <a:rect l="l" t="t" r="r" b="b"/>
              <a:pathLst>
                <a:path w="890478" h="796863">
                  <a:moveTo>
                    <a:pt x="0" y="0"/>
                  </a:moveTo>
                  <a:lnTo>
                    <a:pt x="890478" y="0"/>
                  </a:lnTo>
                  <a:lnTo>
                    <a:pt x="890478" y="796863"/>
                  </a:lnTo>
                  <a:lnTo>
                    <a:pt x="0" y="796863"/>
                  </a:lnTo>
                  <a:close/>
                </a:path>
              </a:pathLst>
            </a:custGeom>
            <a:blipFill>
              <a:blip r:embed="rId2"/>
              <a:stretch>
                <a:fillRect t="-5873" b="-5873"/>
              </a:stretch>
            </a:blipFill>
          </p:spPr>
        </p:sp>
      </p:grpSp>
      <p:sp>
        <p:nvSpPr>
          <p:cNvPr id="3" name="TextBox 3"/>
          <p:cNvSpPr txBox="1"/>
          <p:nvPr/>
        </p:nvSpPr>
        <p:spPr>
          <a:xfrm>
            <a:off x="444764" y="1522279"/>
            <a:ext cx="2673459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159">
                <a:solidFill>
                  <a:srgbClr val="FD0352"/>
                </a:solidFill>
                <a:latin typeface="VeryBerry"/>
                <a:ea typeface="VeryBerry"/>
                <a:cs typeface="VeryBerry"/>
                <a:sym typeface="VeryBerry"/>
              </a:rPr>
              <a:t>Kenmerken</a:t>
            </a:r>
          </a:p>
        </p:txBody>
      </p:sp>
      <p:grpSp>
        <p:nvGrpSpPr>
          <p:cNvPr id="4" name="Group 4"/>
          <p:cNvGrpSpPr/>
          <p:nvPr/>
        </p:nvGrpSpPr>
        <p:grpSpPr>
          <a:xfrm rot="-5400000">
            <a:off x="6729130" y="-1385743"/>
            <a:ext cx="1669207" cy="5903732"/>
            <a:chOff x="0" y="0"/>
            <a:chExt cx="3140900" cy="11108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40900" cy="11108890"/>
            </a:xfrm>
            <a:custGeom>
              <a:avLst/>
              <a:gdLst/>
              <a:ahLst/>
              <a:cxnLst/>
              <a:rect l="l" t="t" r="r" b="b"/>
              <a:pathLst>
                <a:path w="3140900" h="11108890">
                  <a:moveTo>
                    <a:pt x="0" y="0"/>
                  </a:moveTo>
                  <a:lnTo>
                    <a:pt x="0" y="11108890"/>
                  </a:lnTo>
                  <a:lnTo>
                    <a:pt x="3140900" y="11108890"/>
                  </a:lnTo>
                  <a:lnTo>
                    <a:pt x="3140900" y="0"/>
                  </a:lnTo>
                  <a:lnTo>
                    <a:pt x="0" y="0"/>
                  </a:lnTo>
                  <a:close/>
                  <a:moveTo>
                    <a:pt x="3079940" y="11047930"/>
                  </a:moveTo>
                  <a:lnTo>
                    <a:pt x="59690" y="11047930"/>
                  </a:lnTo>
                  <a:lnTo>
                    <a:pt x="59690" y="59690"/>
                  </a:lnTo>
                  <a:lnTo>
                    <a:pt x="3079940" y="59690"/>
                  </a:lnTo>
                  <a:lnTo>
                    <a:pt x="3079940" y="11047930"/>
                  </a:lnTo>
                  <a:close/>
                </a:path>
              </a:pathLst>
            </a:custGeom>
            <a:solidFill>
              <a:srgbClr val="4CCDFF">
                <a:alpha val="2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6729130" y="705734"/>
            <a:ext cx="1669207" cy="5903732"/>
            <a:chOff x="0" y="0"/>
            <a:chExt cx="3140900" cy="11108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40900" cy="11108890"/>
            </a:xfrm>
            <a:custGeom>
              <a:avLst/>
              <a:gdLst/>
              <a:ahLst/>
              <a:cxnLst/>
              <a:rect l="l" t="t" r="r" b="b"/>
              <a:pathLst>
                <a:path w="3140900" h="11108890">
                  <a:moveTo>
                    <a:pt x="0" y="0"/>
                  </a:moveTo>
                  <a:lnTo>
                    <a:pt x="0" y="11108890"/>
                  </a:lnTo>
                  <a:lnTo>
                    <a:pt x="3140900" y="11108890"/>
                  </a:lnTo>
                  <a:lnTo>
                    <a:pt x="3140900" y="0"/>
                  </a:lnTo>
                  <a:lnTo>
                    <a:pt x="0" y="0"/>
                  </a:lnTo>
                  <a:close/>
                  <a:moveTo>
                    <a:pt x="3079940" y="11047930"/>
                  </a:moveTo>
                  <a:lnTo>
                    <a:pt x="59690" y="11047930"/>
                  </a:lnTo>
                  <a:lnTo>
                    <a:pt x="59690" y="59690"/>
                  </a:lnTo>
                  <a:lnTo>
                    <a:pt x="3079940" y="59690"/>
                  </a:lnTo>
                  <a:lnTo>
                    <a:pt x="3079940" y="11047930"/>
                  </a:lnTo>
                  <a:close/>
                </a:path>
              </a:pathLst>
            </a:custGeom>
            <a:solidFill>
              <a:srgbClr val="4CCDFF">
                <a:alpha val="2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6729130" y="2797211"/>
            <a:ext cx="1669207" cy="5903732"/>
            <a:chOff x="0" y="0"/>
            <a:chExt cx="3140900" cy="11108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40900" cy="11108890"/>
            </a:xfrm>
            <a:custGeom>
              <a:avLst/>
              <a:gdLst/>
              <a:ahLst/>
              <a:cxnLst/>
              <a:rect l="l" t="t" r="r" b="b"/>
              <a:pathLst>
                <a:path w="3140900" h="11108890">
                  <a:moveTo>
                    <a:pt x="0" y="0"/>
                  </a:moveTo>
                  <a:lnTo>
                    <a:pt x="0" y="11108890"/>
                  </a:lnTo>
                  <a:lnTo>
                    <a:pt x="3140900" y="11108890"/>
                  </a:lnTo>
                  <a:lnTo>
                    <a:pt x="3140900" y="0"/>
                  </a:lnTo>
                  <a:lnTo>
                    <a:pt x="0" y="0"/>
                  </a:lnTo>
                  <a:close/>
                  <a:moveTo>
                    <a:pt x="3079940" y="11047930"/>
                  </a:moveTo>
                  <a:lnTo>
                    <a:pt x="59690" y="11047930"/>
                  </a:lnTo>
                  <a:lnTo>
                    <a:pt x="59690" y="59690"/>
                  </a:lnTo>
                  <a:lnTo>
                    <a:pt x="3079940" y="59690"/>
                  </a:lnTo>
                  <a:lnTo>
                    <a:pt x="3079940" y="11047930"/>
                  </a:lnTo>
                  <a:close/>
                </a:path>
              </a:pathLst>
            </a:custGeom>
            <a:solidFill>
              <a:srgbClr val="4CCDFF">
                <a:alpha val="29804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901340" y="1313711"/>
            <a:ext cx="4645313" cy="42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000" i="1" spc="239" dirty="0" err="1">
                <a:latin typeface="Lato Italics"/>
                <a:ea typeface="Lato Italics"/>
                <a:cs typeface="Lato Italics"/>
                <a:sym typeface="Lato Italics"/>
              </a:rPr>
              <a:t>Herhaling</a:t>
            </a:r>
            <a:endParaRPr lang="en-US" sz="2000" i="1" spc="239" dirty="0">
              <a:latin typeface="Lato Italics"/>
              <a:ea typeface="Lato Italics"/>
              <a:cs typeface="Lato Italics"/>
              <a:sym typeface="Lato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01340" y="3405187"/>
            <a:ext cx="4645313" cy="42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000" i="1" spc="239">
                <a:latin typeface="Lato Italics"/>
                <a:ea typeface="Lato Italics"/>
                <a:cs typeface="Lato Italics"/>
                <a:sym typeface="Lato Italics"/>
              </a:rPr>
              <a:t>Heldere kleuren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01340" y="5534210"/>
            <a:ext cx="4645313" cy="42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000" i="1" spc="239" dirty="0">
                <a:latin typeface="Lato Italics"/>
                <a:ea typeface="Lato Italics"/>
                <a:cs typeface="Lato Italics"/>
                <a:sym typeface="Lato Italics"/>
              </a:rPr>
              <a:t>Mensen </a:t>
            </a:r>
            <a:r>
              <a:rPr lang="en-US" sz="2000" i="1" spc="239" dirty="0" err="1">
                <a:latin typeface="Lato Italics"/>
                <a:ea typeface="Lato Italics"/>
                <a:cs typeface="Lato Italics"/>
                <a:sym typeface="Lato Italics"/>
              </a:rPr>
              <a:t>en</a:t>
            </a:r>
            <a:r>
              <a:rPr lang="en-US" sz="2000" i="1" spc="239" dirty="0">
                <a:latin typeface="Lato Italics"/>
                <a:ea typeface="Lato Italics"/>
                <a:cs typeface="Lato Italics"/>
                <a:sym typeface="Lato Italics"/>
              </a:rPr>
              <a:t> </a:t>
            </a:r>
            <a:r>
              <a:rPr lang="en-US" sz="2000" i="1" spc="239" dirty="0" err="1">
                <a:latin typeface="Lato Italics"/>
                <a:ea typeface="Lato Italics"/>
                <a:cs typeface="Lato Italics"/>
                <a:sym typeface="Lato Italics"/>
              </a:rPr>
              <a:t>alledaagse</a:t>
            </a:r>
            <a:r>
              <a:rPr lang="en-US" sz="2000" i="1" spc="239" dirty="0">
                <a:latin typeface="Lato Italics"/>
                <a:ea typeface="Lato Italics"/>
                <a:cs typeface="Lato Italics"/>
                <a:sym typeface="Lato Italics"/>
              </a:rPr>
              <a:t> </a:t>
            </a:r>
            <a:r>
              <a:rPr lang="en-US" sz="2000" i="1" spc="239" dirty="0" err="1">
                <a:latin typeface="Lato Italics"/>
                <a:ea typeface="Lato Italics"/>
                <a:cs typeface="Lato Italics"/>
                <a:sym typeface="Lato Italics"/>
              </a:rPr>
              <a:t>voorwerpen</a:t>
            </a:r>
            <a:endParaRPr lang="en-US" sz="2000" i="1" spc="239" dirty="0">
              <a:latin typeface="Lato Italics"/>
              <a:ea typeface="Lato Italics"/>
              <a:cs typeface="Lato Italics"/>
              <a:sym typeface="Lato Italics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80" y="-12968"/>
            <a:ext cx="4088674" cy="3670568"/>
          </a:xfrm>
          <a:prstGeom prst="rect">
            <a:avLst/>
          </a:prstGeom>
          <a:solidFill>
            <a:srgbClr val="FBC601"/>
          </a:solidFill>
        </p:spPr>
      </p:sp>
      <p:sp>
        <p:nvSpPr>
          <p:cNvPr id="3" name="TextBox 3"/>
          <p:cNvSpPr txBox="1"/>
          <p:nvPr/>
        </p:nvSpPr>
        <p:spPr>
          <a:xfrm>
            <a:off x="454289" y="1522279"/>
            <a:ext cx="2836797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159">
                <a:solidFill>
                  <a:srgbClr val="FD0352"/>
                </a:solidFill>
                <a:latin typeface="VeryBerry"/>
                <a:ea typeface="VeryBerry"/>
                <a:cs typeface="VeryBerry"/>
                <a:sym typeface="VeryBerry"/>
              </a:rPr>
              <a:t>Experimenteren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531703" y="2274782"/>
            <a:ext cx="5459324" cy="2765636"/>
            <a:chOff x="0" y="0"/>
            <a:chExt cx="7279098" cy="3687515"/>
          </a:xfrm>
        </p:grpSpPr>
        <p:grpSp>
          <p:nvGrpSpPr>
            <p:cNvPr id="5" name="Group 5"/>
            <p:cNvGrpSpPr/>
            <p:nvPr/>
          </p:nvGrpSpPr>
          <p:grpSpPr>
            <a:xfrm rot="-5400000">
              <a:off x="1795792" y="-1795792"/>
              <a:ext cx="3687515" cy="7279098"/>
              <a:chOff x="0" y="0"/>
              <a:chExt cx="5204021" cy="1027265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204021" cy="10272659"/>
              </a:xfrm>
              <a:custGeom>
                <a:avLst/>
                <a:gdLst/>
                <a:ahLst/>
                <a:cxnLst/>
                <a:rect l="l" t="t" r="r" b="b"/>
                <a:pathLst>
                  <a:path w="5204021" h="10272659">
                    <a:moveTo>
                      <a:pt x="0" y="0"/>
                    </a:moveTo>
                    <a:lnTo>
                      <a:pt x="0" y="10272659"/>
                    </a:lnTo>
                    <a:lnTo>
                      <a:pt x="5204021" y="10272659"/>
                    </a:lnTo>
                    <a:lnTo>
                      <a:pt x="5204021" y="0"/>
                    </a:lnTo>
                    <a:lnTo>
                      <a:pt x="0" y="0"/>
                    </a:lnTo>
                    <a:close/>
                    <a:moveTo>
                      <a:pt x="5143061" y="10211699"/>
                    </a:moveTo>
                    <a:lnTo>
                      <a:pt x="59690" y="10211699"/>
                    </a:lnTo>
                    <a:lnTo>
                      <a:pt x="59690" y="59690"/>
                    </a:lnTo>
                    <a:lnTo>
                      <a:pt x="5143061" y="59690"/>
                    </a:lnTo>
                    <a:lnTo>
                      <a:pt x="5143061" y="10211699"/>
                    </a:lnTo>
                    <a:close/>
                  </a:path>
                </a:pathLst>
              </a:custGeom>
              <a:solidFill>
                <a:srgbClr val="4CCDFF">
                  <a:alpha val="29804"/>
                </a:srgbClr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356910" y="320816"/>
              <a:ext cx="5727510" cy="3017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l">
                <a:lnSpc>
                  <a:spcPts val="2600"/>
                </a:lnSpc>
                <a:buFont typeface="Arial"/>
                <a:buChar char="•"/>
              </a:pP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We </a:t>
              </a:r>
              <a:r>
                <a:rPr lang="en-US" sz="2000" i="1" spc="160" dirty="0" err="1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kiezen</a:t>
              </a: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 </a:t>
              </a:r>
              <a:r>
                <a:rPr lang="en-US" sz="2000" i="1" spc="160" dirty="0" err="1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kleurencombinaties</a:t>
              </a:r>
              <a:endParaRPr lang="en-US" sz="2000" i="1" spc="160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endParaRPr>
            </a:p>
            <a:p>
              <a:pPr marL="431801" lvl="1" indent="-215900" algn="l">
                <a:lnSpc>
                  <a:spcPts val="2600"/>
                </a:lnSpc>
                <a:buFont typeface="Arial"/>
                <a:buChar char="•"/>
              </a:pP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We </a:t>
              </a:r>
              <a:r>
                <a:rPr lang="en-US" sz="2000" i="1" spc="160" dirty="0" err="1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onderzoeken</a:t>
              </a: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: </a:t>
              </a:r>
              <a:r>
                <a:rPr lang="en-US" sz="2000" i="1" spc="160" dirty="0" err="1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welke</a:t>
              </a: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 </a:t>
              </a:r>
              <a:r>
                <a:rPr lang="en-US" sz="2000" i="1" spc="160" dirty="0" err="1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kleuren</a:t>
              </a: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 </a:t>
              </a:r>
              <a:r>
                <a:rPr lang="en-US" sz="2000" i="1" spc="160" dirty="0" err="1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vloeken</a:t>
              </a: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 of </a:t>
              </a:r>
              <a:r>
                <a:rPr lang="en-US" sz="2000" i="1" spc="160" dirty="0" err="1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harmoniëren</a:t>
              </a: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?</a:t>
              </a:r>
            </a:p>
            <a:p>
              <a:pPr marL="431801" lvl="1" indent="-215900" algn="l">
                <a:lnSpc>
                  <a:spcPts val="2600"/>
                </a:lnSpc>
                <a:buFont typeface="Arial"/>
                <a:buChar char="•"/>
              </a:pP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We </a:t>
              </a:r>
              <a:r>
                <a:rPr lang="en-US" sz="2000" i="1" spc="160" dirty="0" err="1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oefenen</a:t>
              </a: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 met </a:t>
              </a:r>
              <a:r>
                <a:rPr lang="en-US" sz="2000" i="1" spc="160" dirty="0" err="1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sjablonen</a:t>
              </a: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 of </a:t>
              </a:r>
              <a:r>
                <a:rPr lang="en-US" sz="2000" i="1" spc="160" dirty="0" err="1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digitale</a:t>
              </a: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 tools</a:t>
              </a:r>
            </a:p>
            <a:p>
              <a:pPr marL="431801" lvl="1" indent="-215900" algn="l">
                <a:lnSpc>
                  <a:spcPts val="2600"/>
                </a:lnSpc>
                <a:buFont typeface="Arial"/>
                <a:buChar char="•"/>
              </a:pP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We </a:t>
              </a:r>
              <a:r>
                <a:rPr lang="en-US" sz="2000" i="1" spc="160" dirty="0" err="1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beelden</a:t>
              </a: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 </a:t>
              </a:r>
              <a:r>
                <a:rPr lang="en-US" sz="2000" i="1" spc="160" dirty="0" err="1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ons</a:t>
              </a: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 </a:t>
              </a:r>
              <a:r>
                <a:rPr lang="en-US" sz="2000" i="1" spc="160" dirty="0" err="1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gezicht</a:t>
              </a: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 </a:t>
              </a:r>
              <a:r>
                <a:rPr lang="en-US" sz="2000" i="1" spc="160" dirty="0" err="1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meerdere</a:t>
              </a: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 </a:t>
              </a:r>
              <a:r>
                <a:rPr lang="en-US" sz="2000" i="1" spc="160" dirty="0" err="1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keren</a:t>
              </a:r>
              <a:r>
                <a:rPr lang="en-US" sz="2000" i="1" spc="160" dirty="0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 </a:t>
              </a:r>
              <a:r>
                <a:rPr lang="en-US" sz="2000" i="1" spc="160" dirty="0" err="1">
                  <a:solidFill>
                    <a:srgbClr val="000000"/>
                  </a:solidFill>
                  <a:latin typeface="Lato Italics"/>
                  <a:ea typeface="Lato Italics"/>
                  <a:cs typeface="Lato Italics"/>
                  <a:sym typeface="Lato Italics"/>
                </a:rPr>
                <a:t>af</a:t>
              </a:r>
              <a:endParaRPr lang="en-US" sz="2000" i="1" spc="160" dirty="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3657600"/>
            <a:ext cx="4087294" cy="3657600"/>
            <a:chOff x="0" y="0"/>
            <a:chExt cx="890478" cy="7968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0478" cy="796863"/>
            </a:xfrm>
            <a:custGeom>
              <a:avLst/>
              <a:gdLst/>
              <a:ahLst/>
              <a:cxnLst/>
              <a:rect l="l" t="t" r="r" b="b"/>
              <a:pathLst>
                <a:path w="890478" h="796863">
                  <a:moveTo>
                    <a:pt x="0" y="0"/>
                  </a:moveTo>
                  <a:lnTo>
                    <a:pt x="890478" y="0"/>
                  </a:lnTo>
                  <a:lnTo>
                    <a:pt x="890478" y="796863"/>
                  </a:lnTo>
                  <a:lnTo>
                    <a:pt x="0" y="796863"/>
                  </a:lnTo>
                  <a:close/>
                </a:path>
              </a:pathLst>
            </a:custGeom>
            <a:blipFill>
              <a:blip r:embed="rId2"/>
              <a:stretch>
                <a:fillRect t="-5873" b="-5873"/>
              </a:stretch>
            </a:blipFill>
          </p:spPr>
        </p:sp>
      </p:grp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80" y="-12968"/>
            <a:ext cx="4088674" cy="3670568"/>
          </a:xfrm>
          <a:prstGeom prst="rect">
            <a:avLst/>
          </a:prstGeom>
          <a:solidFill>
            <a:srgbClr val="FBC601"/>
          </a:solidFill>
        </p:spPr>
      </p:sp>
      <p:sp>
        <p:nvSpPr>
          <p:cNvPr id="3" name="TextBox 3"/>
          <p:cNvSpPr txBox="1"/>
          <p:nvPr/>
        </p:nvSpPr>
        <p:spPr>
          <a:xfrm>
            <a:off x="444764" y="1522279"/>
            <a:ext cx="2673459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159">
                <a:solidFill>
                  <a:srgbClr val="FD0352"/>
                </a:solidFill>
                <a:latin typeface="VeryBerry"/>
                <a:ea typeface="VeryBerry"/>
                <a:cs typeface="VeryBerry"/>
                <a:sym typeface="VeryBerry"/>
              </a:rPr>
              <a:t>Creëren</a:t>
            </a:r>
          </a:p>
        </p:txBody>
      </p:sp>
      <p:grpSp>
        <p:nvGrpSpPr>
          <p:cNvPr id="4" name="Group 4"/>
          <p:cNvGrpSpPr/>
          <p:nvPr/>
        </p:nvGrpSpPr>
        <p:grpSpPr>
          <a:xfrm rot="-5400000">
            <a:off x="5771429" y="882627"/>
            <a:ext cx="2979871" cy="5459324"/>
            <a:chOff x="0" y="0"/>
            <a:chExt cx="5607142" cy="102726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07142" cy="10272659"/>
            </a:xfrm>
            <a:custGeom>
              <a:avLst/>
              <a:gdLst/>
              <a:ahLst/>
              <a:cxnLst/>
              <a:rect l="l" t="t" r="r" b="b"/>
              <a:pathLst>
                <a:path w="5607142" h="10272659">
                  <a:moveTo>
                    <a:pt x="0" y="0"/>
                  </a:moveTo>
                  <a:lnTo>
                    <a:pt x="0" y="10272659"/>
                  </a:lnTo>
                  <a:lnTo>
                    <a:pt x="5607142" y="10272659"/>
                  </a:lnTo>
                  <a:lnTo>
                    <a:pt x="5607142" y="0"/>
                  </a:lnTo>
                  <a:lnTo>
                    <a:pt x="0" y="0"/>
                  </a:lnTo>
                  <a:close/>
                  <a:moveTo>
                    <a:pt x="5546182" y="10211699"/>
                  </a:moveTo>
                  <a:lnTo>
                    <a:pt x="59690" y="10211699"/>
                  </a:lnTo>
                  <a:lnTo>
                    <a:pt x="59690" y="59690"/>
                  </a:lnTo>
                  <a:lnTo>
                    <a:pt x="5546182" y="59690"/>
                  </a:lnTo>
                  <a:lnTo>
                    <a:pt x="5546182" y="10211699"/>
                  </a:lnTo>
                  <a:close/>
                </a:path>
              </a:pathLst>
            </a:custGeom>
            <a:solidFill>
              <a:srgbClr val="4CCDFF">
                <a:alpha val="29804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799386" y="2346325"/>
            <a:ext cx="4295633" cy="259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i="1" spc="16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Maak een vierluik van je eigen gezicht</a:t>
            </a:r>
          </a:p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i="1" spc="16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Gebruik kleurcontrasten en herhaling</a:t>
            </a:r>
          </a:p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i="1" spc="16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Kies felle kleuren, duidelijke contouren en creatieve achtergronden</a:t>
            </a:r>
          </a:p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i="1" spc="16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Laat je inspireren door Warhol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3657600"/>
            <a:ext cx="4087294" cy="3657600"/>
            <a:chOff x="0" y="0"/>
            <a:chExt cx="890478" cy="7968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90478" cy="796863"/>
            </a:xfrm>
            <a:custGeom>
              <a:avLst/>
              <a:gdLst/>
              <a:ahLst/>
              <a:cxnLst/>
              <a:rect l="l" t="t" r="r" b="b"/>
              <a:pathLst>
                <a:path w="890478" h="796863">
                  <a:moveTo>
                    <a:pt x="0" y="0"/>
                  </a:moveTo>
                  <a:lnTo>
                    <a:pt x="890478" y="0"/>
                  </a:lnTo>
                  <a:lnTo>
                    <a:pt x="890478" y="796863"/>
                  </a:lnTo>
                  <a:lnTo>
                    <a:pt x="0" y="796863"/>
                  </a:lnTo>
                  <a:close/>
                </a:path>
              </a:pathLst>
            </a:custGeom>
            <a:blipFill>
              <a:blip r:embed="rId2"/>
              <a:stretch>
                <a:fillRect t="-5873" b="-5873"/>
              </a:stretch>
            </a:blipFill>
          </p:spPr>
        </p:sp>
      </p:grp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80" y="-12968"/>
            <a:ext cx="4088674" cy="3670568"/>
          </a:xfrm>
          <a:prstGeom prst="rect">
            <a:avLst/>
          </a:prstGeom>
          <a:solidFill>
            <a:srgbClr val="FBC601"/>
          </a:solidFill>
        </p:spPr>
      </p:sp>
      <p:sp>
        <p:nvSpPr>
          <p:cNvPr id="3" name="TextBox 3"/>
          <p:cNvSpPr txBox="1"/>
          <p:nvPr/>
        </p:nvSpPr>
        <p:spPr>
          <a:xfrm>
            <a:off x="444764" y="1522279"/>
            <a:ext cx="2673459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159">
                <a:solidFill>
                  <a:srgbClr val="FD0352"/>
                </a:solidFill>
                <a:latin typeface="VeryBerry"/>
                <a:ea typeface="VeryBerry"/>
                <a:cs typeface="VeryBerry"/>
                <a:sym typeface="VeryBerry"/>
              </a:rPr>
              <a:t>Evalueren</a:t>
            </a:r>
          </a:p>
        </p:txBody>
      </p:sp>
      <p:grpSp>
        <p:nvGrpSpPr>
          <p:cNvPr id="4" name="Group 4"/>
          <p:cNvGrpSpPr/>
          <p:nvPr/>
        </p:nvGrpSpPr>
        <p:grpSpPr>
          <a:xfrm rot="-5400000">
            <a:off x="5771429" y="882627"/>
            <a:ext cx="2979871" cy="5459324"/>
            <a:chOff x="0" y="0"/>
            <a:chExt cx="5607142" cy="102726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07142" cy="10272659"/>
            </a:xfrm>
            <a:custGeom>
              <a:avLst/>
              <a:gdLst/>
              <a:ahLst/>
              <a:cxnLst/>
              <a:rect l="l" t="t" r="r" b="b"/>
              <a:pathLst>
                <a:path w="5607142" h="10272659">
                  <a:moveTo>
                    <a:pt x="0" y="0"/>
                  </a:moveTo>
                  <a:lnTo>
                    <a:pt x="0" y="10272659"/>
                  </a:lnTo>
                  <a:lnTo>
                    <a:pt x="5607142" y="10272659"/>
                  </a:lnTo>
                  <a:lnTo>
                    <a:pt x="5607142" y="0"/>
                  </a:lnTo>
                  <a:lnTo>
                    <a:pt x="0" y="0"/>
                  </a:lnTo>
                  <a:close/>
                  <a:moveTo>
                    <a:pt x="5546182" y="10211699"/>
                  </a:moveTo>
                  <a:lnTo>
                    <a:pt x="59690" y="10211699"/>
                  </a:lnTo>
                  <a:lnTo>
                    <a:pt x="59690" y="59690"/>
                  </a:lnTo>
                  <a:lnTo>
                    <a:pt x="5546182" y="59690"/>
                  </a:lnTo>
                  <a:lnTo>
                    <a:pt x="5546182" y="10211699"/>
                  </a:lnTo>
                  <a:close/>
                </a:path>
              </a:pathLst>
            </a:custGeom>
            <a:solidFill>
              <a:srgbClr val="4CCDFF">
                <a:alpha val="29804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799386" y="2346325"/>
            <a:ext cx="4295633" cy="259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i="1" spc="16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Bespreek elkaars werk in groepjes</a:t>
            </a:r>
          </a:p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i="1" spc="16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Is de herhaling duidelijk?</a:t>
            </a:r>
          </a:p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i="1" spc="16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Welke kleurkeuze valt op?</a:t>
            </a:r>
          </a:p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i="1" spc="16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Wat betekent popart in jouw werk?</a:t>
            </a:r>
          </a:p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i="1" spc="160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Reflecteer op je artistieke keuzes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3657600"/>
            <a:ext cx="4087294" cy="3657600"/>
            <a:chOff x="0" y="0"/>
            <a:chExt cx="890478" cy="7968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90478" cy="796863"/>
            </a:xfrm>
            <a:custGeom>
              <a:avLst/>
              <a:gdLst/>
              <a:ahLst/>
              <a:cxnLst/>
              <a:rect l="l" t="t" r="r" b="b"/>
              <a:pathLst>
                <a:path w="890478" h="796863">
                  <a:moveTo>
                    <a:pt x="0" y="0"/>
                  </a:moveTo>
                  <a:lnTo>
                    <a:pt x="890478" y="0"/>
                  </a:lnTo>
                  <a:lnTo>
                    <a:pt x="890478" y="796863"/>
                  </a:lnTo>
                  <a:lnTo>
                    <a:pt x="0" y="796863"/>
                  </a:lnTo>
                  <a:close/>
                </a:path>
              </a:pathLst>
            </a:custGeom>
            <a:blipFill>
              <a:blip r:embed="rId2"/>
              <a:stretch>
                <a:fillRect t="-5873" b="-5873"/>
              </a:stretch>
            </a:blipFill>
          </p:spPr>
        </p:sp>
      </p:grp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135</Words>
  <Application>Microsoft Macintosh PowerPoint</Application>
  <PresentationFormat>Aangepast</PresentationFormat>
  <Paragraphs>28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Lato Italics</vt:lpstr>
      <vt:lpstr>Lato Bold</vt:lpstr>
      <vt:lpstr>Arial</vt:lpstr>
      <vt:lpstr>Lato</vt:lpstr>
      <vt:lpstr>Calibri</vt:lpstr>
      <vt:lpstr>VeryBerry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PWP_Andy_Warhol_Popart.pptx</dc:title>
  <cp:lastModifiedBy>Reine Van de Mosselaer</cp:lastModifiedBy>
  <cp:revision>2</cp:revision>
  <dcterms:created xsi:type="dcterms:W3CDTF">2006-08-16T00:00:00Z</dcterms:created>
  <dcterms:modified xsi:type="dcterms:W3CDTF">2025-06-08T13:46:12Z</dcterms:modified>
  <dc:identifier>DAGprQpcc88</dc:identifier>
</cp:coreProperties>
</file>